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73" r:id="rId3"/>
    <p:sldId id="282" r:id="rId4"/>
    <p:sldId id="283" r:id="rId5"/>
    <p:sldId id="284" r:id="rId6"/>
    <p:sldId id="285" r:id="rId7"/>
    <p:sldId id="260" r:id="rId8"/>
    <p:sldId id="257" r:id="rId9"/>
    <p:sldId id="272" r:id="rId10"/>
    <p:sldId id="259" r:id="rId11"/>
    <p:sldId id="279" r:id="rId12"/>
    <p:sldId id="262" r:id="rId13"/>
    <p:sldId id="263" r:id="rId14"/>
    <p:sldId id="287" r:id="rId15"/>
    <p:sldId id="280" r:id="rId16"/>
    <p:sldId id="281" r:id="rId17"/>
    <p:sldId id="286" r:id="rId18"/>
    <p:sldId id="267" r:id="rId19"/>
    <p:sldId id="274" r:id="rId20"/>
    <p:sldId id="261" r:id="rId21"/>
    <p:sldId id="275" r:id="rId22"/>
    <p:sldId id="269" r:id="rId23"/>
    <p:sldId id="276" r:id="rId24"/>
    <p:sldId id="271" r:id="rId25"/>
    <p:sldId id="268" r:id="rId26"/>
    <p:sldId id="277" r:id="rId27"/>
    <p:sldId id="270" r:id="rId28"/>
    <p:sldId id="278" r:id="rId29"/>
    <p:sldId id="288" r:id="rId30"/>
    <p:sldId id="26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60"/>
  </p:normalViewPr>
  <p:slideViewPr>
    <p:cSldViewPr>
      <p:cViewPr varScale="1">
        <p:scale>
          <a:sx n="69" d="100"/>
          <a:sy n="69" d="100"/>
        </p:scale>
        <p:origin x="143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E77D7B-88DB-47F3-B298-1E1C2A1D3D42}" type="datetimeFigureOut">
              <a:rPr lang="en-NZ" smtClean="0"/>
              <a:t>28/05/2019</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EC1961-8147-4A3A-9E85-F7DA48202F6C}" type="slidenum">
              <a:rPr lang="en-NZ" smtClean="0"/>
              <a:t>‹#›</a:t>
            </a:fld>
            <a:endParaRPr lang="en-NZ"/>
          </a:p>
        </p:txBody>
      </p:sp>
    </p:spTree>
    <p:extLst>
      <p:ext uri="{BB962C8B-B14F-4D97-AF65-F5344CB8AC3E}">
        <p14:creationId xmlns:p14="http://schemas.microsoft.com/office/powerpoint/2010/main" val="4203612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4EC1961-8147-4A3A-9E85-F7DA48202F6C}" type="slidenum">
              <a:rPr lang="en-NZ" smtClean="0"/>
              <a:t>12</a:t>
            </a:fld>
            <a:endParaRPr lang="en-NZ"/>
          </a:p>
        </p:txBody>
      </p:sp>
    </p:spTree>
    <p:extLst>
      <p:ext uri="{BB962C8B-B14F-4D97-AF65-F5344CB8AC3E}">
        <p14:creationId xmlns:p14="http://schemas.microsoft.com/office/powerpoint/2010/main" val="3116742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4EC1961-8147-4A3A-9E85-F7DA48202F6C}" type="slidenum">
              <a:rPr lang="en-NZ" smtClean="0"/>
              <a:t>13</a:t>
            </a:fld>
            <a:endParaRPr lang="en-NZ"/>
          </a:p>
        </p:txBody>
      </p:sp>
    </p:spTree>
    <p:extLst>
      <p:ext uri="{BB962C8B-B14F-4D97-AF65-F5344CB8AC3E}">
        <p14:creationId xmlns:p14="http://schemas.microsoft.com/office/powerpoint/2010/main" val="3691474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4EC1961-8147-4A3A-9E85-F7DA48202F6C}" type="slidenum">
              <a:rPr lang="en-NZ" smtClean="0"/>
              <a:t>14</a:t>
            </a:fld>
            <a:endParaRPr lang="en-NZ"/>
          </a:p>
        </p:txBody>
      </p:sp>
    </p:spTree>
    <p:extLst>
      <p:ext uri="{BB962C8B-B14F-4D97-AF65-F5344CB8AC3E}">
        <p14:creationId xmlns:p14="http://schemas.microsoft.com/office/powerpoint/2010/main" val="1540439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4EC1961-8147-4A3A-9E85-F7DA48202F6C}" type="slidenum">
              <a:rPr lang="en-NZ" smtClean="0"/>
              <a:t>15</a:t>
            </a:fld>
            <a:endParaRPr lang="en-NZ"/>
          </a:p>
        </p:txBody>
      </p:sp>
    </p:spTree>
    <p:extLst>
      <p:ext uri="{BB962C8B-B14F-4D97-AF65-F5344CB8AC3E}">
        <p14:creationId xmlns:p14="http://schemas.microsoft.com/office/powerpoint/2010/main" val="404763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4EC1961-8147-4A3A-9E85-F7DA48202F6C}" type="slidenum">
              <a:rPr lang="en-NZ" smtClean="0"/>
              <a:t>16</a:t>
            </a:fld>
            <a:endParaRPr lang="en-NZ"/>
          </a:p>
        </p:txBody>
      </p:sp>
    </p:spTree>
    <p:extLst>
      <p:ext uri="{BB962C8B-B14F-4D97-AF65-F5344CB8AC3E}">
        <p14:creationId xmlns:p14="http://schemas.microsoft.com/office/powerpoint/2010/main" val="2343156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4EC1961-8147-4A3A-9E85-F7DA48202F6C}" type="slidenum">
              <a:rPr lang="en-NZ" smtClean="0"/>
              <a:t>17</a:t>
            </a:fld>
            <a:endParaRPr lang="en-NZ"/>
          </a:p>
        </p:txBody>
      </p:sp>
    </p:spTree>
    <p:extLst>
      <p:ext uri="{BB962C8B-B14F-4D97-AF65-F5344CB8AC3E}">
        <p14:creationId xmlns:p14="http://schemas.microsoft.com/office/powerpoint/2010/main" val="1293594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4EC1961-8147-4A3A-9E85-F7DA48202F6C}" type="slidenum">
              <a:rPr lang="en-NZ" smtClean="0"/>
              <a:t>18</a:t>
            </a:fld>
            <a:endParaRPr lang="en-NZ"/>
          </a:p>
        </p:txBody>
      </p:sp>
    </p:spTree>
    <p:extLst>
      <p:ext uri="{BB962C8B-B14F-4D97-AF65-F5344CB8AC3E}">
        <p14:creationId xmlns:p14="http://schemas.microsoft.com/office/powerpoint/2010/main" val="4281351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4EC1961-8147-4A3A-9E85-F7DA48202F6C}" type="slidenum">
              <a:rPr lang="en-NZ" smtClean="0"/>
              <a:t>19</a:t>
            </a:fld>
            <a:endParaRPr lang="en-NZ"/>
          </a:p>
        </p:txBody>
      </p:sp>
    </p:spTree>
    <p:extLst>
      <p:ext uri="{BB962C8B-B14F-4D97-AF65-F5344CB8AC3E}">
        <p14:creationId xmlns:p14="http://schemas.microsoft.com/office/powerpoint/2010/main" val="4188381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A608DD1E-7389-4C75-9627-C50BEFE2B25E}" type="datetimeFigureOut">
              <a:rPr lang="en-NZ" smtClean="0"/>
              <a:t>28/05/2019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76798EB-1D7A-4C8D-9E38-D0CFAD723BFA}" type="slidenum">
              <a:rPr lang="en-NZ" smtClean="0"/>
              <a:t>‹#›</a:t>
            </a:fld>
            <a:endParaRPr lang="en-NZ"/>
          </a:p>
        </p:txBody>
      </p:sp>
    </p:spTree>
    <p:extLst>
      <p:ext uri="{BB962C8B-B14F-4D97-AF65-F5344CB8AC3E}">
        <p14:creationId xmlns:p14="http://schemas.microsoft.com/office/powerpoint/2010/main" val="2942139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A608DD1E-7389-4C75-9627-C50BEFE2B25E}" type="datetimeFigureOut">
              <a:rPr lang="en-NZ" smtClean="0"/>
              <a:t>28/05/2019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76798EB-1D7A-4C8D-9E38-D0CFAD723BFA}" type="slidenum">
              <a:rPr lang="en-NZ" smtClean="0"/>
              <a:t>‹#›</a:t>
            </a:fld>
            <a:endParaRPr lang="en-NZ"/>
          </a:p>
        </p:txBody>
      </p:sp>
    </p:spTree>
    <p:extLst>
      <p:ext uri="{BB962C8B-B14F-4D97-AF65-F5344CB8AC3E}">
        <p14:creationId xmlns:p14="http://schemas.microsoft.com/office/powerpoint/2010/main" val="1079335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A608DD1E-7389-4C75-9627-C50BEFE2B25E}" type="datetimeFigureOut">
              <a:rPr lang="en-NZ" smtClean="0"/>
              <a:t>28/05/2019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76798EB-1D7A-4C8D-9E38-D0CFAD723BFA}" type="slidenum">
              <a:rPr lang="en-NZ" smtClean="0"/>
              <a:t>‹#›</a:t>
            </a:fld>
            <a:endParaRPr lang="en-NZ"/>
          </a:p>
        </p:txBody>
      </p:sp>
    </p:spTree>
    <p:extLst>
      <p:ext uri="{BB962C8B-B14F-4D97-AF65-F5344CB8AC3E}">
        <p14:creationId xmlns:p14="http://schemas.microsoft.com/office/powerpoint/2010/main" val="1201969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A608DD1E-7389-4C75-9627-C50BEFE2B25E}" type="datetimeFigureOut">
              <a:rPr lang="en-NZ" smtClean="0"/>
              <a:t>28/05/2019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76798EB-1D7A-4C8D-9E38-D0CFAD723BFA}" type="slidenum">
              <a:rPr lang="en-NZ" smtClean="0"/>
              <a:t>‹#›</a:t>
            </a:fld>
            <a:endParaRPr lang="en-NZ"/>
          </a:p>
        </p:txBody>
      </p:sp>
    </p:spTree>
    <p:extLst>
      <p:ext uri="{BB962C8B-B14F-4D97-AF65-F5344CB8AC3E}">
        <p14:creationId xmlns:p14="http://schemas.microsoft.com/office/powerpoint/2010/main" val="2624080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08DD1E-7389-4C75-9627-C50BEFE2B25E}" type="datetimeFigureOut">
              <a:rPr lang="en-NZ" smtClean="0"/>
              <a:t>28/05/2019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76798EB-1D7A-4C8D-9E38-D0CFAD723BFA}" type="slidenum">
              <a:rPr lang="en-NZ" smtClean="0"/>
              <a:t>‹#›</a:t>
            </a:fld>
            <a:endParaRPr lang="en-NZ"/>
          </a:p>
        </p:txBody>
      </p:sp>
    </p:spTree>
    <p:extLst>
      <p:ext uri="{BB962C8B-B14F-4D97-AF65-F5344CB8AC3E}">
        <p14:creationId xmlns:p14="http://schemas.microsoft.com/office/powerpoint/2010/main" val="2866633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A608DD1E-7389-4C75-9627-C50BEFE2B25E}" type="datetimeFigureOut">
              <a:rPr lang="en-NZ" smtClean="0"/>
              <a:t>28/05/2019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76798EB-1D7A-4C8D-9E38-D0CFAD723BFA}" type="slidenum">
              <a:rPr lang="en-NZ" smtClean="0"/>
              <a:t>‹#›</a:t>
            </a:fld>
            <a:endParaRPr lang="en-NZ"/>
          </a:p>
        </p:txBody>
      </p:sp>
    </p:spTree>
    <p:extLst>
      <p:ext uri="{BB962C8B-B14F-4D97-AF65-F5344CB8AC3E}">
        <p14:creationId xmlns:p14="http://schemas.microsoft.com/office/powerpoint/2010/main" val="2390312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A608DD1E-7389-4C75-9627-C50BEFE2B25E}" type="datetimeFigureOut">
              <a:rPr lang="en-NZ" smtClean="0"/>
              <a:t>28/05/2019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976798EB-1D7A-4C8D-9E38-D0CFAD723BFA}" type="slidenum">
              <a:rPr lang="en-NZ" smtClean="0"/>
              <a:t>‹#›</a:t>
            </a:fld>
            <a:endParaRPr lang="en-NZ"/>
          </a:p>
        </p:txBody>
      </p:sp>
    </p:spTree>
    <p:extLst>
      <p:ext uri="{BB962C8B-B14F-4D97-AF65-F5344CB8AC3E}">
        <p14:creationId xmlns:p14="http://schemas.microsoft.com/office/powerpoint/2010/main" val="2456224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A608DD1E-7389-4C75-9627-C50BEFE2B25E}" type="datetimeFigureOut">
              <a:rPr lang="en-NZ" smtClean="0"/>
              <a:t>28/05/2019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976798EB-1D7A-4C8D-9E38-D0CFAD723BFA}" type="slidenum">
              <a:rPr lang="en-NZ" smtClean="0"/>
              <a:t>‹#›</a:t>
            </a:fld>
            <a:endParaRPr lang="en-NZ"/>
          </a:p>
        </p:txBody>
      </p:sp>
    </p:spTree>
    <p:extLst>
      <p:ext uri="{BB962C8B-B14F-4D97-AF65-F5344CB8AC3E}">
        <p14:creationId xmlns:p14="http://schemas.microsoft.com/office/powerpoint/2010/main" val="218432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08DD1E-7389-4C75-9627-C50BEFE2B25E}" type="datetimeFigureOut">
              <a:rPr lang="en-NZ" smtClean="0"/>
              <a:t>28/05/2019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976798EB-1D7A-4C8D-9E38-D0CFAD723BFA}" type="slidenum">
              <a:rPr lang="en-NZ" smtClean="0"/>
              <a:t>‹#›</a:t>
            </a:fld>
            <a:endParaRPr lang="en-NZ"/>
          </a:p>
        </p:txBody>
      </p:sp>
    </p:spTree>
    <p:extLst>
      <p:ext uri="{BB962C8B-B14F-4D97-AF65-F5344CB8AC3E}">
        <p14:creationId xmlns:p14="http://schemas.microsoft.com/office/powerpoint/2010/main" val="3009866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08DD1E-7389-4C75-9627-C50BEFE2B25E}" type="datetimeFigureOut">
              <a:rPr lang="en-NZ" smtClean="0"/>
              <a:t>28/05/2019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76798EB-1D7A-4C8D-9E38-D0CFAD723BFA}" type="slidenum">
              <a:rPr lang="en-NZ" smtClean="0"/>
              <a:t>‹#›</a:t>
            </a:fld>
            <a:endParaRPr lang="en-NZ"/>
          </a:p>
        </p:txBody>
      </p:sp>
    </p:spTree>
    <p:extLst>
      <p:ext uri="{BB962C8B-B14F-4D97-AF65-F5344CB8AC3E}">
        <p14:creationId xmlns:p14="http://schemas.microsoft.com/office/powerpoint/2010/main" val="2350806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08DD1E-7389-4C75-9627-C50BEFE2B25E}" type="datetimeFigureOut">
              <a:rPr lang="en-NZ" smtClean="0"/>
              <a:t>28/05/2019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76798EB-1D7A-4C8D-9E38-D0CFAD723BFA}" type="slidenum">
              <a:rPr lang="en-NZ" smtClean="0"/>
              <a:t>‹#›</a:t>
            </a:fld>
            <a:endParaRPr lang="en-NZ"/>
          </a:p>
        </p:txBody>
      </p:sp>
    </p:spTree>
    <p:extLst>
      <p:ext uri="{BB962C8B-B14F-4D97-AF65-F5344CB8AC3E}">
        <p14:creationId xmlns:p14="http://schemas.microsoft.com/office/powerpoint/2010/main" val="3212645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8DD1E-7389-4C75-9627-C50BEFE2B25E}" type="datetimeFigureOut">
              <a:rPr lang="en-NZ" smtClean="0"/>
              <a:t>28/05/2019</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798EB-1D7A-4C8D-9E38-D0CFAD723BFA}" type="slidenum">
              <a:rPr lang="en-NZ" smtClean="0"/>
              <a:t>‹#›</a:t>
            </a:fld>
            <a:endParaRPr lang="en-NZ"/>
          </a:p>
        </p:txBody>
      </p:sp>
    </p:spTree>
    <p:extLst>
      <p:ext uri="{BB962C8B-B14F-4D97-AF65-F5344CB8AC3E}">
        <p14:creationId xmlns:p14="http://schemas.microsoft.com/office/powerpoint/2010/main" val="20900597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www.micamp.co.nz/lake-taupo.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68000">
              <a:schemeClr val="accent6">
                <a:lumMod val="76000"/>
                <a:alpha val="7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39951" y="5301208"/>
            <a:ext cx="2371799" cy="792088"/>
          </a:xfrm>
        </p:spPr>
        <p:txBody>
          <a:bodyPr>
            <a:normAutofit fontScale="90000"/>
          </a:bodyPr>
          <a:lstStyle/>
          <a:p>
            <a:r>
              <a:rPr lang="en-NZ" b="1" dirty="0" smtClean="0"/>
              <a:t/>
            </a:r>
            <a:br>
              <a:rPr lang="en-NZ" b="1" dirty="0" smtClean="0"/>
            </a:br>
            <a:r>
              <a:rPr lang="en-NZ" b="1" dirty="0" smtClean="0"/>
              <a:t>2019</a:t>
            </a:r>
            <a:endParaRPr lang="en-NZ" dirty="0"/>
          </a:p>
        </p:txBody>
      </p:sp>
      <p:pic>
        <p:nvPicPr>
          <p:cNvPr id="3" name="Picture 2" descr="Image result for lake taupo mi c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333" y="908720"/>
            <a:ext cx="7762875" cy="40767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5738847"/>
            <a:ext cx="1362075" cy="561975"/>
          </a:xfrm>
          <a:prstGeom prst="rect">
            <a:avLst/>
          </a:prstGeom>
        </p:spPr>
      </p:pic>
    </p:spTree>
    <p:extLst>
      <p:ext uri="{BB962C8B-B14F-4D97-AF65-F5344CB8AC3E}">
        <p14:creationId xmlns:p14="http://schemas.microsoft.com/office/powerpoint/2010/main" val="2872934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68000">
              <a:schemeClr val="accent6">
                <a:lumMod val="76000"/>
                <a:alpha val="7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67544" y="301298"/>
            <a:ext cx="81369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NZ"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MAP OF CAMP</a:t>
            </a:r>
            <a:r>
              <a:rPr kumimoji="0" lang="en-NZ" sz="900" b="0" i="0" u="none" strike="noStrike" cap="none" normalizeH="0" baseline="0" dirty="0" smtClean="0">
                <a:ln>
                  <a:noFill/>
                </a:ln>
                <a:solidFill>
                  <a:schemeClr val="tx1"/>
                </a:solidFill>
                <a:effectLst/>
                <a:latin typeface="Arial" pitchFamily="34" charset="0"/>
                <a:cs typeface="Arial" pitchFamily="34" charset="0"/>
              </a:rPr>
              <a:t> </a:t>
            </a:r>
            <a:endParaRPr kumimoji="0" lang="en-NZ"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62963"/>
            <a:ext cx="8270111" cy="5849225"/>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4499992" y="1844824"/>
            <a:ext cx="2952328"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Oval 6"/>
          <p:cNvSpPr/>
          <p:nvPr/>
        </p:nvSpPr>
        <p:spPr>
          <a:xfrm>
            <a:off x="683568" y="1628800"/>
            <a:ext cx="3240360" cy="35283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Oval 7"/>
          <p:cNvSpPr/>
          <p:nvPr/>
        </p:nvSpPr>
        <p:spPr>
          <a:xfrm>
            <a:off x="2771800" y="4509120"/>
            <a:ext cx="4392488"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854851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68000">
              <a:schemeClr val="accent6">
                <a:lumMod val="76000"/>
                <a:alpha val="7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4" y="3789040"/>
            <a:ext cx="3803915" cy="285293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202332"/>
            <a:ext cx="3384376" cy="338437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80" y="202332"/>
            <a:ext cx="3356992" cy="3356992"/>
          </a:xfrm>
          <a:prstGeom prst="rect">
            <a:avLst/>
          </a:prstGeom>
        </p:spPr>
      </p:pic>
    </p:spTree>
    <p:extLst>
      <p:ext uri="{BB962C8B-B14F-4D97-AF65-F5344CB8AC3E}">
        <p14:creationId xmlns:p14="http://schemas.microsoft.com/office/powerpoint/2010/main" val="2867137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68000">
              <a:schemeClr val="accent6">
                <a:lumMod val="76000"/>
                <a:alpha val="7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extBox 4"/>
          <p:cNvSpPr txBox="1"/>
          <p:nvPr/>
        </p:nvSpPr>
        <p:spPr>
          <a:xfrm>
            <a:off x="3925229" y="190381"/>
            <a:ext cx="1296144" cy="646331"/>
          </a:xfrm>
          <a:prstGeom prst="rect">
            <a:avLst/>
          </a:prstGeom>
          <a:noFill/>
        </p:spPr>
        <p:txBody>
          <a:bodyPr wrap="square" rtlCol="0">
            <a:spAutoFit/>
          </a:bodyPr>
          <a:lstStyle/>
          <a:p>
            <a:r>
              <a:rPr lang="en-NZ" sz="3600" dirty="0" smtClean="0"/>
              <a:t>Menu</a:t>
            </a:r>
            <a:endParaRPr lang="en-NZ" sz="3600" dirty="0"/>
          </a:p>
        </p:txBody>
      </p:sp>
      <p:pic>
        <p:nvPicPr>
          <p:cNvPr id="2" name="Picture 1"/>
          <p:cNvPicPr>
            <a:picLocks noChangeAspect="1"/>
          </p:cNvPicPr>
          <p:nvPr/>
        </p:nvPicPr>
        <p:blipFill rotWithShape="1">
          <a:blip r:embed="rId3"/>
          <a:srcRect l="2001" t="1422" r="1201"/>
          <a:stretch/>
        </p:blipFill>
        <p:spPr>
          <a:xfrm>
            <a:off x="216817" y="1124744"/>
            <a:ext cx="8712968" cy="4675981"/>
          </a:xfrm>
          <a:prstGeom prst="rect">
            <a:avLst/>
          </a:prstGeom>
        </p:spPr>
      </p:pic>
    </p:spTree>
    <p:extLst>
      <p:ext uri="{BB962C8B-B14F-4D97-AF65-F5344CB8AC3E}">
        <p14:creationId xmlns:p14="http://schemas.microsoft.com/office/powerpoint/2010/main" val="4291337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68000">
              <a:schemeClr val="accent6">
                <a:lumMod val="76000"/>
                <a:alpha val="7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1680" y="476672"/>
            <a:ext cx="5760640" cy="5760640"/>
          </a:xfrm>
          <a:prstGeom prst="rect">
            <a:avLst/>
          </a:prstGeom>
        </p:spPr>
      </p:pic>
    </p:spTree>
    <p:extLst>
      <p:ext uri="{BB962C8B-B14F-4D97-AF65-F5344CB8AC3E}">
        <p14:creationId xmlns:p14="http://schemas.microsoft.com/office/powerpoint/2010/main" val="1889135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68000">
              <a:schemeClr val="accent6">
                <a:lumMod val="76000"/>
                <a:alpha val="7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25246401"/>
              </p:ext>
            </p:extLst>
          </p:nvPr>
        </p:nvGraphicFramePr>
        <p:xfrm>
          <a:off x="467544" y="404664"/>
          <a:ext cx="4320481" cy="6003359"/>
        </p:xfrm>
        <a:graphic>
          <a:graphicData uri="http://schemas.openxmlformats.org/drawingml/2006/table">
            <a:tbl>
              <a:tblPr/>
              <a:tblGrid>
                <a:gridCol w="1150681">
                  <a:extLst>
                    <a:ext uri="{9D8B030D-6E8A-4147-A177-3AD203B41FA5}">
                      <a16:colId xmlns:a16="http://schemas.microsoft.com/office/drawing/2014/main" val="200443191"/>
                    </a:ext>
                  </a:extLst>
                </a:gridCol>
                <a:gridCol w="3169800">
                  <a:extLst>
                    <a:ext uri="{9D8B030D-6E8A-4147-A177-3AD203B41FA5}">
                      <a16:colId xmlns:a16="http://schemas.microsoft.com/office/drawing/2014/main" val="2677463233"/>
                    </a:ext>
                  </a:extLst>
                </a:gridCol>
              </a:tblGrid>
              <a:tr h="407490">
                <a:tc>
                  <a:txBody>
                    <a:bodyPr/>
                    <a:lstStyle/>
                    <a:p>
                      <a:pPr algn="ctr" rtl="0" fontAlgn="t">
                        <a:spcBef>
                          <a:spcPts val="0"/>
                        </a:spcBef>
                        <a:spcAft>
                          <a:spcPts val="0"/>
                        </a:spcAft>
                      </a:pPr>
                      <a:r>
                        <a:rPr lang="en-NZ" sz="1400" b="1" i="0" u="none" strike="noStrike" dirty="0">
                          <a:solidFill>
                            <a:srgbClr val="000000"/>
                          </a:solidFill>
                          <a:effectLst/>
                          <a:latin typeface="Calibri" panose="020F0502020204030204" pitchFamily="34" charset="0"/>
                        </a:rPr>
                        <a:t>Time</a:t>
                      </a:r>
                      <a:endParaRPr lang="en-NZ" sz="1400" dirty="0">
                        <a:effectLst/>
                      </a:endParaRPr>
                    </a:p>
                  </a:txBody>
                  <a:tcPr marL="30780" marR="30780" marT="30780" marB="307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NZ" sz="1400" b="1" i="0" u="none" strike="noStrike" dirty="0">
                          <a:solidFill>
                            <a:srgbClr val="000000"/>
                          </a:solidFill>
                          <a:effectLst/>
                          <a:latin typeface="Calibri" panose="020F0502020204030204" pitchFamily="34" charset="0"/>
                        </a:rPr>
                        <a:t>Monday, 18 November</a:t>
                      </a:r>
                      <a:endParaRPr lang="en-NZ" sz="1400" dirty="0">
                        <a:effectLst/>
                      </a:endParaRPr>
                    </a:p>
                  </a:txBody>
                  <a:tcPr marL="30780" marR="30780" marT="30780" marB="307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9634640"/>
                  </a:ext>
                </a:extLst>
              </a:tr>
              <a:tr h="448483">
                <a:tc>
                  <a:txBody>
                    <a:bodyPr/>
                    <a:lstStyle/>
                    <a:p>
                      <a:pPr fontAlgn="t"/>
                      <a:r>
                        <a:rPr lang="en-NZ" sz="1400" dirty="0">
                          <a:effectLst/>
                        </a:rPr>
                        <a:t/>
                      </a:r>
                      <a:br>
                        <a:rPr lang="en-NZ" sz="1400" dirty="0">
                          <a:effectLst/>
                        </a:rPr>
                      </a:br>
                      <a:endParaRPr lang="en-NZ" sz="1400" dirty="0">
                        <a:effectLst/>
                      </a:endParaRPr>
                    </a:p>
                  </a:txBody>
                  <a:tcPr marL="30780" marR="30780" marT="30780" marB="307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CC"/>
                    </a:solidFill>
                  </a:tcPr>
                </a:tc>
                <a:tc>
                  <a:txBody>
                    <a:bodyPr/>
                    <a:lstStyle/>
                    <a:p>
                      <a:pPr fontAlgn="t"/>
                      <a:r>
                        <a:rPr lang="en-NZ" sz="1400" dirty="0">
                          <a:effectLst/>
                        </a:rPr>
                        <a:t/>
                      </a:r>
                      <a:br>
                        <a:rPr lang="en-NZ" sz="1400" dirty="0">
                          <a:effectLst/>
                        </a:rPr>
                      </a:br>
                      <a:endParaRPr lang="en-NZ" sz="1400" dirty="0">
                        <a:effectLst/>
                      </a:endParaRPr>
                    </a:p>
                  </a:txBody>
                  <a:tcPr marL="30780" marR="30780" marT="30780" marB="307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1866274023"/>
                  </a:ext>
                </a:extLst>
              </a:tr>
              <a:tr h="407490">
                <a:tc>
                  <a:txBody>
                    <a:bodyPr/>
                    <a:lstStyle/>
                    <a:p>
                      <a:pPr algn="ctr" rtl="0" fontAlgn="t">
                        <a:spcBef>
                          <a:spcPts val="0"/>
                        </a:spcBef>
                        <a:spcAft>
                          <a:spcPts val="0"/>
                        </a:spcAft>
                      </a:pPr>
                      <a:r>
                        <a:rPr lang="en-NZ" sz="1400" b="1" i="0" u="none" strike="noStrike">
                          <a:solidFill>
                            <a:srgbClr val="FF0000"/>
                          </a:solidFill>
                          <a:effectLst/>
                          <a:latin typeface="Calibri" panose="020F0502020204030204" pitchFamily="34" charset="0"/>
                        </a:rPr>
                        <a:t>8.00 am </a:t>
                      </a:r>
                      <a:endParaRPr lang="en-NZ" sz="1400">
                        <a:effectLst/>
                      </a:endParaRPr>
                    </a:p>
                  </a:txBody>
                  <a:tcPr marL="30780" marR="30780" marT="30780" marB="307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NZ" sz="1400" b="1" i="0" u="none" strike="noStrike">
                          <a:solidFill>
                            <a:srgbClr val="FF0000"/>
                          </a:solidFill>
                          <a:effectLst/>
                          <a:latin typeface="Calibri" panose="020F0502020204030204" pitchFamily="34" charset="0"/>
                        </a:rPr>
                        <a:t>Breakfast at home</a:t>
                      </a:r>
                      <a:endParaRPr lang="en-NZ" sz="1400">
                        <a:effectLst/>
                      </a:endParaRPr>
                    </a:p>
                  </a:txBody>
                  <a:tcPr marL="30780" marR="30780" marT="30780" marB="307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265572"/>
                  </a:ext>
                </a:extLst>
              </a:tr>
              <a:tr h="763605">
                <a:tc>
                  <a:txBody>
                    <a:bodyPr/>
                    <a:lstStyle/>
                    <a:p>
                      <a:pPr algn="ctr" rtl="0" fontAlgn="t">
                        <a:spcBef>
                          <a:spcPts val="0"/>
                        </a:spcBef>
                        <a:spcAft>
                          <a:spcPts val="0"/>
                        </a:spcAft>
                      </a:pPr>
                      <a:r>
                        <a:rPr lang="en-NZ" sz="1400" b="0" i="0" u="none" strike="noStrike" dirty="0">
                          <a:solidFill>
                            <a:srgbClr val="000000"/>
                          </a:solidFill>
                          <a:effectLst/>
                          <a:latin typeface="Calibri" panose="020F0502020204030204" pitchFamily="34" charset="0"/>
                        </a:rPr>
                        <a:t>9.00 am - 9.30am</a:t>
                      </a:r>
                      <a:endParaRPr lang="en-NZ" sz="1400" dirty="0">
                        <a:effectLst/>
                      </a:endParaRPr>
                    </a:p>
                  </a:txBody>
                  <a:tcPr marL="30780" marR="30780" marT="30780" marB="307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ase">
                        <a:spcBef>
                          <a:spcPts val="0"/>
                        </a:spcBef>
                        <a:spcAft>
                          <a:spcPts val="0"/>
                        </a:spcAft>
                        <a:buFont typeface="Arial" panose="020B0604020202020204" pitchFamily="34" charset="0"/>
                        <a:buChar char="•"/>
                      </a:pPr>
                      <a:r>
                        <a:rPr lang="en-NZ" sz="1400" b="0" i="0" u="none" strike="noStrike" dirty="0">
                          <a:solidFill>
                            <a:srgbClr val="000000"/>
                          </a:solidFill>
                          <a:effectLst/>
                          <a:latin typeface="Calibri" panose="020F0502020204030204" pitchFamily="34" charset="0"/>
                        </a:rPr>
                        <a:t>Roll, Packing vehicles, ready to leave school at 9.30am</a:t>
                      </a:r>
                    </a:p>
                  </a:txBody>
                  <a:tcPr marL="30780" marR="30780" marT="30780" marB="307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1078566"/>
                  </a:ext>
                </a:extLst>
              </a:tr>
              <a:tr h="885463">
                <a:tc>
                  <a:txBody>
                    <a:bodyPr/>
                    <a:lstStyle/>
                    <a:p>
                      <a:pPr algn="ctr" rtl="0" fontAlgn="t">
                        <a:spcBef>
                          <a:spcPts val="0"/>
                        </a:spcBef>
                        <a:spcAft>
                          <a:spcPts val="0"/>
                        </a:spcAft>
                      </a:pPr>
                      <a:r>
                        <a:rPr lang="en-NZ" sz="1400" b="0" i="0" u="none" strike="noStrike" dirty="0" smtClean="0">
                          <a:solidFill>
                            <a:srgbClr val="000000"/>
                          </a:solidFill>
                          <a:effectLst/>
                          <a:latin typeface="Calibri" panose="020F0502020204030204" pitchFamily="34" charset="0"/>
                        </a:rPr>
                        <a:t>9.30am</a:t>
                      </a:r>
                      <a:endParaRPr lang="en-NZ" sz="1400" dirty="0">
                        <a:effectLst/>
                      </a:endParaRPr>
                    </a:p>
                    <a:p>
                      <a:pPr algn="ctr" rtl="0" fontAlgn="t">
                        <a:spcBef>
                          <a:spcPts val="0"/>
                        </a:spcBef>
                        <a:spcAft>
                          <a:spcPts val="0"/>
                        </a:spcAft>
                      </a:pPr>
                      <a:r>
                        <a:rPr lang="en-NZ" sz="1400" b="0" i="0" u="none" strike="noStrike" dirty="0">
                          <a:solidFill>
                            <a:srgbClr val="000000"/>
                          </a:solidFill>
                          <a:effectLst/>
                          <a:latin typeface="Calibri" panose="020F0502020204030204" pitchFamily="34" charset="0"/>
                        </a:rPr>
                        <a:t>to</a:t>
                      </a:r>
                      <a:endParaRPr lang="en-NZ" sz="1400" dirty="0">
                        <a:effectLst/>
                      </a:endParaRPr>
                    </a:p>
                    <a:p>
                      <a:pPr algn="ctr" rtl="0" fontAlgn="t">
                        <a:spcBef>
                          <a:spcPts val="0"/>
                        </a:spcBef>
                        <a:spcAft>
                          <a:spcPts val="0"/>
                        </a:spcAft>
                      </a:pPr>
                      <a:r>
                        <a:rPr lang="en-NZ" sz="1400" b="0" i="0" u="none" strike="noStrike" dirty="0">
                          <a:solidFill>
                            <a:srgbClr val="000000"/>
                          </a:solidFill>
                          <a:effectLst/>
                          <a:latin typeface="Calibri" panose="020F0502020204030204" pitchFamily="34" charset="0"/>
                        </a:rPr>
                        <a:t>11.00  </a:t>
                      </a:r>
                      <a:r>
                        <a:rPr lang="en-NZ" sz="1400" b="0" i="0" u="none" strike="noStrike" dirty="0" smtClean="0">
                          <a:solidFill>
                            <a:srgbClr val="000000"/>
                          </a:solidFill>
                          <a:effectLst/>
                          <a:latin typeface="Calibri" panose="020F0502020204030204" pitchFamily="34" charset="0"/>
                        </a:rPr>
                        <a:t>am</a:t>
                      </a:r>
                      <a:endParaRPr lang="en-NZ" sz="1400" dirty="0">
                        <a:effectLst/>
                      </a:endParaRPr>
                    </a:p>
                  </a:txBody>
                  <a:tcPr marL="30780" marR="30780" marT="30780" marB="307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ase">
                        <a:spcBef>
                          <a:spcPts val="0"/>
                        </a:spcBef>
                        <a:spcAft>
                          <a:spcPts val="0"/>
                        </a:spcAft>
                        <a:buFont typeface="Arial" panose="020B0604020202020204" pitchFamily="34" charset="0"/>
                        <a:buChar char="•"/>
                      </a:pPr>
                      <a:r>
                        <a:rPr lang="en-NZ" sz="1400" b="0" i="0" u="none" strike="noStrike" dirty="0">
                          <a:solidFill>
                            <a:srgbClr val="000000"/>
                          </a:solidFill>
                          <a:effectLst/>
                          <a:latin typeface="Calibri" panose="020F0502020204030204" pitchFamily="34" charset="0"/>
                        </a:rPr>
                        <a:t>Travelling to  </a:t>
                      </a:r>
                      <a:r>
                        <a:rPr lang="en-NZ" sz="1400" b="0" i="0" u="none" strike="noStrike" dirty="0" err="1">
                          <a:solidFill>
                            <a:srgbClr val="000000"/>
                          </a:solidFill>
                          <a:effectLst/>
                          <a:latin typeface="Calibri" panose="020F0502020204030204" pitchFamily="34" charset="0"/>
                        </a:rPr>
                        <a:t>Taupo</a:t>
                      </a:r>
                      <a:r>
                        <a:rPr lang="en-NZ" sz="1400" b="0" i="0" u="none" strike="noStrike" dirty="0">
                          <a:solidFill>
                            <a:srgbClr val="000000"/>
                          </a:solidFill>
                          <a:effectLst/>
                          <a:latin typeface="Calibri" panose="020F0502020204030204" pitchFamily="34" charset="0"/>
                        </a:rPr>
                        <a:t> Public Playground, 4 Story Place (Travel time </a:t>
                      </a:r>
                      <a:r>
                        <a:rPr lang="en-NZ" sz="1400" b="0" i="0" u="none" strike="noStrike" dirty="0" err="1">
                          <a:solidFill>
                            <a:srgbClr val="000000"/>
                          </a:solidFill>
                          <a:effectLst/>
                          <a:latin typeface="Calibri" panose="020F0502020204030204" pitchFamily="34" charset="0"/>
                        </a:rPr>
                        <a:t>approx</a:t>
                      </a:r>
                      <a:r>
                        <a:rPr lang="en-NZ" sz="1400" b="0" i="0" u="none" strike="noStrike" dirty="0">
                          <a:solidFill>
                            <a:srgbClr val="000000"/>
                          </a:solidFill>
                          <a:effectLst/>
                          <a:latin typeface="Calibri" panose="020F0502020204030204" pitchFamily="34" charset="0"/>
                        </a:rPr>
                        <a:t> 1 hour 30 min)</a:t>
                      </a:r>
                    </a:p>
                  </a:txBody>
                  <a:tcPr marL="30780" marR="30780" marT="30780" marB="307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9545769"/>
                  </a:ext>
                </a:extLst>
              </a:tr>
              <a:tr h="941663">
                <a:tc>
                  <a:txBody>
                    <a:bodyPr/>
                    <a:lstStyle/>
                    <a:p>
                      <a:pPr algn="ctr" rtl="0" fontAlgn="t">
                        <a:spcBef>
                          <a:spcPts val="0"/>
                        </a:spcBef>
                        <a:spcAft>
                          <a:spcPts val="0"/>
                        </a:spcAft>
                      </a:pPr>
                      <a:r>
                        <a:rPr lang="en-NZ" sz="1400">
                          <a:effectLst/>
                        </a:rPr>
                        <a:t/>
                      </a:r>
                      <a:br>
                        <a:rPr lang="en-NZ" sz="1400">
                          <a:effectLst/>
                        </a:rPr>
                      </a:br>
                      <a:r>
                        <a:rPr lang="en-NZ" sz="1400" b="1" i="0" u="none" strike="noStrike">
                          <a:solidFill>
                            <a:srgbClr val="FF0000"/>
                          </a:solidFill>
                          <a:effectLst/>
                          <a:latin typeface="Calibri" panose="020F0502020204030204" pitchFamily="34" charset="0"/>
                        </a:rPr>
                        <a:t>11:30 am</a:t>
                      </a:r>
                      <a:endParaRPr lang="en-NZ" sz="1400">
                        <a:effectLst/>
                      </a:endParaRPr>
                    </a:p>
                  </a:txBody>
                  <a:tcPr marL="30780" marR="30780" marT="30780" marB="307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NZ" sz="1400" b="1" i="0" u="none" strike="noStrike">
                          <a:solidFill>
                            <a:srgbClr val="FF0000"/>
                          </a:solidFill>
                          <a:effectLst/>
                          <a:latin typeface="Calibri" panose="020F0502020204030204" pitchFamily="34" charset="0"/>
                        </a:rPr>
                        <a:t>Morning Tea</a:t>
                      </a:r>
                      <a:endParaRPr lang="en-NZ" sz="1400">
                        <a:effectLst/>
                      </a:endParaRPr>
                    </a:p>
                    <a:p>
                      <a:pPr algn="ctr" rtl="0" fontAlgn="t">
                        <a:spcBef>
                          <a:spcPts val="0"/>
                        </a:spcBef>
                        <a:spcAft>
                          <a:spcPts val="0"/>
                        </a:spcAft>
                      </a:pPr>
                      <a:r>
                        <a:rPr lang="en-NZ" sz="1400" b="1" i="0" u="none" strike="noStrike">
                          <a:solidFill>
                            <a:srgbClr val="FF0000"/>
                          </a:solidFill>
                          <a:effectLst/>
                          <a:latin typeface="Calibri" panose="020F0502020204030204" pitchFamily="34" charset="0"/>
                        </a:rPr>
                        <a:t>(provided from home)</a:t>
                      </a:r>
                      <a:endParaRPr lang="en-NZ" sz="1400">
                        <a:effectLst/>
                      </a:endParaRPr>
                    </a:p>
                    <a:p>
                      <a:pPr algn="ctr" rtl="0" fontAlgn="t">
                        <a:spcBef>
                          <a:spcPts val="0"/>
                        </a:spcBef>
                        <a:spcAft>
                          <a:spcPts val="0"/>
                        </a:spcAft>
                      </a:pPr>
                      <a:r>
                        <a:rPr lang="en-NZ" sz="1400" b="1" i="0" u="none" strike="noStrike">
                          <a:solidFill>
                            <a:srgbClr val="FF0000"/>
                          </a:solidFill>
                          <a:effectLst/>
                          <a:latin typeface="Calibri" panose="020F0502020204030204" pitchFamily="34" charset="0"/>
                        </a:rPr>
                        <a:t>@ Taupo Public Playground</a:t>
                      </a:r>
                      <a:endParaRPr lang="en-NZ" sz="1400">
                        <a:effectLst/>
                      </a:endParaRPr>
                    </a:p>
                  </a:txBody>
                  <a:tcPr marL="30780" marR="30780" marT="30780" marB="307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259750"/>
                  </a:ext>
                </a:extLst>
              </a:tr>
              <a:tr h="1194368">
                <a:tc>
                  <a:txBody>
                    <a:bodyPr/>
                    <a:lstStyle/>
                    <a:p>
                      <a:pPr algn="ctr" rtl="0" fontAlgn="t">
                        <a:spcBef>
                          <a:spcPts val="0"/>
                        </a:spcBef>
                        <a:spcAft>
                          <a:spcPts val="0"/>
                        </a:spcAft>
                      </a:pPr>
                      <a:r>
                        <a:rPr lang="en-NZ" sz="1400" dirty="0">
                          <a:effectLst/>
                        </a:rPr>
                        <a:t/>
                      </a:r>
                      <a:br>
                        <a:rPr lang="en-NZ" sz="1400" dirty="0">
                          <a:effectLst/>
                        </a:rPr>
                      </a:br>
                      <a:r>
                        <a:rPr lang="en-NZ" sz="1400" dirty="0">
                          <a:effectLst/>
                        </a:rPr>
                        <a:t/>
                      </a:r>
                      <a:br>
                        <a:rPr lang="en-NZ" sz="1400" dirty="0">
                          <a:effectLst/>
                        </a:rPr>
                      </a:br>
                      <a:r>
                        <a:rPr lang="en-NZ" sz="1400" b="0" i="0" u="none" strike="noStrike" dirty="0">
                          <a:solidFill>
                            <a:srgbClr val="000000"/>
                          </a:solidFill>
                          <a:effectLst/>
                          <a:latin typeface="Calibri" panose="020F0502020204030204" pitchFamily="34" charset="0"/>
                        </a:rPr>
                        <a:t>12.10 pm</a:t>
                      </a:r>
                      <a:endParaRPr lang="en-NZ" sz="1400" dirty="0">
                        <a:effectLst/>
                      </a:endParaRPr>
                    </a:p>
                    <a:p>
                      <a:pPr algn="ctr" rtl="0" fontAlgn="t">
                        <a:spcBef>
                          <a:spcPts val="0"/>
                        </a:spcBef>
                        <a:spcAft>
                          <a:spcPts val="0"/>
                        </a:spcAft>
                      </a:pPr>
                      <a:r>
                        <a:rPr lang="en-NZ" sz="1400" b="0" i="0" u="none" strike="noStrike" dirty="0">
                          <a:solidFill>
                            <a:srgbClr val="000000"/>
                          </a:solidFill>
                          <a:effectLst/>
                          <a:latin typeface="Calibri" panose="020F0502020204030204" pitchFamily="34" charset="0"/>
                        </a:rPr>
                        <a:t>to  12.45 </a:t>
                      </a:r>
                      <a:r>
                        <a:rPr lang="en-NZ" sz="1400" b="0" i="0" u="none" strike="noStrike" dirty="0" smtClean="0">
                          <a:solidFill>
                            <a:srgbClr val="000000"/>
                          </a:solidFill>
                          <a:effectLst/>
                          <a:latin typeface="Calibri" panose="020F0502020204030204" pitchFamily="34" charset="0"/>
                        </a:rPr>
                        <a:t>pm</a:t>
                      </a:r>
                      <a:endParaRPr lang="en-NZ" sz="1400" dirty="0">
                        <a:effectLst/>
                      </a:endParaRPr>
                    </a:p>
                  </a:txBody>
                  <a:tcPr marL="30780" marR="30780" marT="30780" marB="307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ase">
                        <a:spcBef>
                          <a:spcPts val="0"/>
                        </a:spcBef>
                        <a:spcAft>
                          <a:spcPts val="0"/>
                        </a:spcAft>
                        <a:buFont typeface="Arial" panose="020B0604020202020204" pitchFamily="34" charset="0"/>
                        <a:buChar char="•"/>
                      </a:pPr>
                      <a:r>
                        <a:rPr lang="en-NZ" sz="1400" b="0" i="0" u="none" strike="noStrike" dirty="0">
                          <a:solidFill>
                            <a:srgbClr val="000000"/>
                          </a:solidFill>
                          <a:effectLst/>
                          <a:latin typeface="Calibri" panose="020F0502020204030204" pitchFamily="34" charset="0"/>
                        </a:rPr>
                        <a:t>Travel from </a:t>
                      </a:r>
                      <a:r>
                        <a:rPr lang="en-NZ" sz="1400" b="0" i="0" u="none" strike="noStrike" dirty="0" err="1">
                          <a:solidFill>
                            <a:srgbClr val="000000"/>
                          </a:solidFill>
                          <a:effectLst/>
                          <a:latin typeface="Calibri" panose="020F0502020204030204" pitchFamily="34" charset="0"/>
                        </a:rPr>
                        <a:t>Taupo</a:t>
                      </a:r>
                      <a:r>
                        <a:rPr lang="en-NZ" sz="1400" b="0" i="0" u="none" strike="noStrike" dirty="0">
                          <a:solidFill>
                            <a:srgbClr val="000000"/>
                          </a:solidFill>
                          <a:effectLst/>
                          <a:latin typeface="Calibri" panose="020F0502020204030204" pitchFamily="34" charset="0"/>
                        </a:rPr>
                        <a:t> Public Playground to MI Camp 100 </a:t>
                      </a:r>
                      <a:r>
                        <a:rPr lang="en-NZ" sz="1400" b="0" i="0" u="none" strike="noStrike" dirty="0" err="1">
                          <a:solidFill>
                            <a:srgbClr val="000000"/>
                          </a:solidFill>
                          <a:effectLst/>
                          <a:latin typeface="Calibri" panose="020F0502020204030204" pitchFamily="34" charset="0"/>
                        </a:rPr>
                        <a:t>Rawhira</a:t>
                      </a:r>
                      <a:r>
                        <a:rPr lang="en-NZ" sz="1400" b="0" i="0" u="none" strike="noStrike" dirty="0">
                          <a:solidFill>
                            <a:srgbClr val="000000"/>
                          </a:solidFill>
                          <a:effectLst/>
                          <a:latin typeface="Calibri" panose="020F0502020204030204" pitchFamily="34" charset="0"/>
                        </a:rPr>
                        <a:t> Road, </a:t>
                      </a:r>
                      <a:r>
                        <a:rPr lang="en-NZ" sz="1400" b="0" i="0" u="none" strike="noStrike" dirty="0" err="1">
                          <a:solidFill>
                            <a:srgbClr val="000000"/>
                          </a:solidFill>
                          <a:effectLst/>
                          <a:latin typeface="Calibri" panose="020F0502020204030204" pitchFamily="34" charset="0"/>
                        </a:rPr>
                        <a:t>Waitetoko</a:t>
                      </a:r>
                      <a:r>
                        <a:rPr lang="en-NZ" sz="1400" b="0" i="0" u="none" strike="noStrike" dirty="0">
                          <a:solidFill>
                            <a:srgbClr val="000000"/>
                          </a:solidFill>
                          <a:effectLst/>
                          <a:latin typeface="Calibri" panose="020F0502020204030204" pitchFamily="34" charset="0"/>
                        </a:rPr>
                        <a:t> Beach, </a:t>
                      </a:r>
                      <a:r>
                        <a:rPr lang="en-NZ" sz="1400" b="0" i="0" u="none" strike="noStrike" dirty="0" err="1">
                          <a:solidFill>
                            <a:srgbClr val="000000"/>
                          </a:solidFill>
                          <a:effectLst/>
                          <a:latin typeface="Calibri" panose="020F0502020204030204" pitchFamily="34" charset="0"/>
                        </a:rPr>
                        <a:t>Taupo</a:t>
                      </a:r>
                      <a:r>
                        <a:rPr lang="en-NZ" sz="1400" b="0" i="0" u="none" strike="noStrike" dirty="0">
                          <a:solidFill>
                            <a:srgbClr val="000000"/>
                          </a:solidFill>
                          <a:effectLst/>
                          <a:latin typeface="Calibri" panose="020F0502020204030204" pitchFamily="34" charset="0"/>
                        </a:rPr>
                        <a:t> (Travel time </a:t>
                      </a:r>
                      <a:r>
                        <a:rPr lang="en-NZ" sz="1400" b="0" i="0" u="none" strike="noStrike" dirty="0" err="1">
                          <a:solidFill>
                            <a:srgbClr val="000000"/>
                          </a:solidFill>
                          <a:effectLst/>
                          <a:latin typeface="Calibri" panose="020F0502020204030204" pitchFamily="34" charset="0"/>
                        </a:rPr>
                        <a:t>approx</a:t>
                      </a:r>
                      <a:r>
                        <a:rPr lang="en-NZ" sz="1400" b="0" i="0" u="none" strike="noStrike" dirty="0">
                          <a:solidFill>
                            <a:srgbClr val="000000"/>
                          </a:solidFill>
                          <a:effectLst/>
                          <a:latin typeface="Calibri" panose="020F0502020204030204" pitchFamily="34" charset="0"/>
                        </a:rPr>
                        <a:t> 35 minutes)</a:t>
                      </a:r>
                    </a:p>
                  </a:txBody>
                  <a:tcPr marL="30780" marR="30780" marT="30780" marB="307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0808530"/>
                  </a:ext>
                </a:extLst>
              </a:tr>
              <a:tr h="788752">
                <a:tc>
                  <a:txBody>
                    <a:bodyPr/>
                    <a:lstStyle/>
                    <a:p>
                      <a:pPr algn="ctr" rtl="0" fontAlgn="t">
                        <a:spcBef>
                          <a:spcPts val="0"/>
                        </a:spcBef>
                        <a:spcAft>
                          <a:spcPts val="0"/>
                        </a:spcAft>
                      </a:pPr>
                      <a:r>
                        <a:rPr lang="en-NZ" sz="1400">
                          <a:effectLst/>
                        </a:rPr>
                        <a:t/>
                      </a:r>
                      <a:br>
                        <a:rPr lang="en-NZ" sz="1400">
                          <a:effectLst/>
                        </a:rPr>
                      </a:br>
                      <a:r>
                        <a:rPr lang="en-NZ" sz="1400" b="1" i="0" u="none" strike="noStrike">
                          <a:solidFill>
                            <a:srgbClr val="FF0000"/>
                          </a:solidFill>
                          <a:effectLst/>
                          <a:latin typeface="Calibri" panose="020F0502020204030204" pitchFamily="34" charset="0"/>
                        </a:rPr>
                        <a:t>12.45 pm</a:t>
                      </a:r>
                      <a:endParaRPr lang="en-NZ" sz="1400">
                        <a:effectLst/>
                      </a:endParaRPr>
                    </a:p>
                    <a:p>
                      <a:pPr algn="ctr" rtl="0" fontAlgn="t">
                        <a:spcBef>
                          <a:spcPts val="0"/>
                        </a:spcBef>
                        <a:spcAft>
                          <a:spcPts val="0"/>
                        </a:spcAft>
                      </a:pPr>
                      <a:r>
                        <a:rPr lang="en-NZ" sz="1400" b="1" i="0" u="none" strike="noStrike">
                          <a:solidFill>
                            <a:srgbClr val="FF0000"/>
                          </a:solidFill>
                          <a:effectLst/>
                          <a:latin typeface="Calibri" panose="020F0502020204030204" pitchFamily="34" charset="0"/>
                        </a:rPr>
                        <a:t>to 2.30pm</a:t>
                      </a:r>
                      <a:endParaRPr lang="en-NZ" sz="1400">
                        <a:effectLst/>
                      </a:endParaRPr>
                    </a:p>
                  </a:txBody>
                  <a:tcPr marL="30780" marR="30780" marT="30780" marB="307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7150" indent="-114300" algn="ctr" rtl="0" fontAlgn="t">
                        <a:spcBef>
                          <a:spcPts val="0"/>
                        </a:spcBef>
                        <a:spcAft>
                          <a:spcPts val="0"/>
                        </a:spcAft>
                      </a:pPr>
                      <a:r>
                        <a:rPr lang="en-NZ" sz="1400" b="1" i="0" u="none" strike="noStrike" dirty="0">
                          <a:solidFill>
                            <a:srgbClr val="FF0000"/>
                          </a:solidFill>
                          <a:effectLst/>
                          <a:latin typeface="Calibri" panose="020F0502020204030204" pitchFamily="34" charset="0"/>
                        </a:rPr>
                        <a:t>Arrive at MI Camp, Safety Briefing for every student, parent and teacher.  Unpack, make beds have Lunch</a:t>
                      </a:r>
                      <a:endParaRPr lang="en-NZ" sz="1400" dirty="0">
                        <a:effectLst/>
                      </a:endParaRPr>
                    </a:p>
                    <a:p>
                      <a:pPr marL="57150" indent="-114300" algn="ctr" rtl="0" fontAlgn="t">
                        <a:spcBef>
                          <a:spcPts val="0"/>
                        </a:spcBef>
                        <a:spcAft>
                          <a:spcPts val="0"/>
                        </a:spcAft>
                      </a:pPr>
                      <a:r>
                        <a:rPr lang="en-NZ" sz="1400" b="1" i="0" u="none" strike="noStrike" dirty="0">
                          <a:solidFill>
                            <a:srgbClr val="FF0000"/>
                          </a:solidFill>
                          <a:effectLst/>
                          <a:latin typeface="Calibri" panose="020F0502020204030204" pitchFamily="34" charset="0"/>
                        </a:rPr>
                        <a:t>(provided from home)</a:t>
                      </a:r>
                      <a:endParaRPr lang="en-NZ" sz="1400" dirty="0">
                        <a:effectLst/>
                      </a:endParaRPr>
                    </a:p>
                  </a:txBody>
                  <a:tcPr marL="30780" marR="30780" marT="30780" marB="307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8097220"/>
                  </a:ext>
                </a:extLst>
              </a:tr>
            </a:tbl>
          </a:graphicData>
        </a:graphic>
      </p:graphicFrame>
      <p:sp>
        <p:nvSpPr>
          <p:cNvPr id="4" name="Rectangle 1"/>
          <p:cNvSpPr>
            <a:spLocks noChangeArrowheads="1"/>
          </p:cNvSpPr>
          <p:nvPr/>
        </p:nvSpPr>
        <p:spPr bwMode="auto">
          <a:xfrm>
            <a:off x="4113213" y="1490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TextBox 4"/>
          <p:cNvSpPr txBox="1"/>
          <p:nvPr/>
        </p:nvSpPr>
        <p:spPr>
          <a:xfrm>
            <a:off x="5148064" y="404664"/>
            <a:ext cx="3672408" cy="5909310"/>
          </a:xfrm>
          <a:prstGeom prst="rect">
            <a:avLst/>
          </a:prstGeom>
          <a:noFill/>
        </p:spPr>
        <p:txBody>
          <a:bodyPr wrap="square" rtlCol="0">
            <a:spAutoFit/>
          </a:bodyPr>
          <a:lstStyle/>
          <a:p>
            <a:pPr marL="285750" indent="-285750">
              <a:buFont typeface="Arial" panose="020B0604020202020204" pitchFamily="34" charset="0"/>
              <a:buChar char="•"/>
            </a:pPr>
            <a:r>
              <a:rPr lang="en-NZ" dirty="0" smtClean="0"/>
              <a:t>Junior Students will travel to and from camp with Junior Camp Parent Helpers, Senior Students will travel to and from camp with Senior Camp Parent Helpers – closer to the time transport lists will be made and distributed</a:t>
            </a:r>
          </a:p>
          <a:p>
            <a:pPr marL="285750" indent="-285750">
              <a:buFont typeface="Arial" panose="020B0604020202020204" pitchFamily="34" charset="0"/>
              <a:buChar char="•"/>
            </a:pPr>
            <a:r>
              <a:rPr lang="en-NZ" dirty="0" smtClean="0"/>
              <a:t>It is essential that we all stick to travel/meeting times as roll calls will be made at each stop</a:t>
            </a:r>
          </a:p>
          <a:p>
            <a:pPr marL="285750" indent="-285750">
              <a:buFont typeface="Arial" panose="020B0604020202020204" pitchFamily="34" charset="0"/>
              <a:buChar char="•"/>
            </a:pPr>
            <a:r>
              <a:rPr lang="en-NZ" dirty="0"/>
              <a:t>I</a:t>
            </a:r>
            <a:r>
              <a:rPr lang="en-NZ" dirty="0" smtClean="0"/>
              <a:t>t is a </a:t>
            </a:r>
            <a:r>
              <a:rPr lang="en-NZ" dirty="0" err="1" smtClean="0"/>
              <a:t>Mi</a:t>
            </a:r>
            <a:r>
              <a:rPr lang="en-NZ" dirty="0" smtClean="0"/>
              <a:t> Camp requirement that all students and adults attend the safety briefing on arrival</a:t>
            </a:r>
          </a:p>
          <a:p>
            <a:pPr marL="285750" indent="-285750">
              <a:buFont typeface="Arial" panose="020B0604020202020204" pitchFamily="34" charset="0"/>
              <a:buChar char="•"/>
            </a:pPr>
            <a:r>
              <a:rPr lang="en-NZ" dirty="0" smtClean="0"/>
              <a:t>Sleeping/cabin maps will be provided closer to the time.  It is an </a:t>
            </a:r>
            <a:r>
              <a:rPr lang="en-NZ" dirty="0" err="1" smtClean="0"/>
              <a:t>Mi</a:t>
            </a:r>
            <a:r>
              <a:rPr lang="en-NZ" dirty="0" smtClean="0"/>
              <a:t> Camp health and safety requirement that all children and adults are required to sleep in the cabin/bed they have been allocated, we are not permitted to move or change beds.  </a:t>
            </a:r>
            <a:endParaRPr lang="en-NZ" dirty="0"/>
          </a:p>
        </p:txBody>
      </p:sp>
    </p:spTree>
    <p:extLst>
      <p:ext uri="{BB962C8B-B14F-4D97-AF65-F5344CB8AC3E}">
        <p14:creationId xmlns:p14="http://schemas.microsoft.com/office/powerpoint/2010/main" val="2042814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68000">
              <a:schemeClr val="accent6">
                <a:lumMod val="76000"/>
                <a:alpha val="7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5536" y="548680"/>
            <a:ext cx="8456664" cy="5688632"/>
          </a:xfrm>
          <a:prstGeom prst="rect">
            <a:avLst/>
          </a:prstGeom>
        </p:spPr>
      </p:pic>
    </p:spTree>
    <p:extLst>
      <p:ext uri="{BB962C8B-B14F-4D97-AF65-F5344CB8AC3E}">
        <p14:creationId xmlns:p14="http://schemas.microsoft.com/office/powerpoint/2010/main" val="1753196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68000">
              <a:schemeClr val="accent6">
                <a:lumMod val="76000"/>
                <a:alpha val="7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95536" y="548680"/>
            <a:ext cx="8398040" cy="5688632"/>
          </a:xfrm>
          <a:prstGeom prst="rect">
            <a:avLst/>
          </a:prstGeom>
        </p:spPr>
      </p:pic>
    </p:spTree>
    <p:extLst>
      <p:ext uri="{BB962C8B-B14F-4D97-AF65-F5344CB8AC3E}">
        <p14:creationId xmlns:p14="http://schemas.microsoft.com/office/powerpoint/2010/main" val="2814893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68000">
              <a:schemeClr val="accent6">
                <a:lumMod val="76000"/>
                <a:alpha val="7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extBox 3"/>
          <p:cNvSpPr txBox="1"/>
          <p:nvPr/>
        </p:nvSpPr>
        <p:spPr>
          <a:xfrm>
            <a:off x="2239986" y="-38476"/>
            <a:ext cx="4752528" cy="646331"/>
          </a:xfrm>
          <a:prstGeom prst="rect">
            <a:avLst/>
          </a:prstGeom>
          <a:noFill/>
        </p:spPr>
        <p:txBody>
          <a:bodyPr wrap="square" rtlCol="0">
            <a:spAutoFit/>
          </a:bodyPr>
          <a:lstStyle/>
          <a:p>
            <a:pPr algn="ctr"/>
            <a:r>
              <a:rPr lang="en-NZ" sz="3600" dirty="0" smtClean="0">
                <a:solidFill>
                  <a:schemeClr val="bg1"/>
                </a:solidFill>
              </a:rPr>
              <a:t>Activities</a:t>
            </a:r>
            <a:endParaRPr lang="en-NZ" sz="3600" dirty="0">
              <a:solidFill>
                <a:schemeClr val="bg1"/>
              </a:solidFill>
            </a:endParaRPr>
          </a:p>
        </p:txBody>
      </p:sp>
      <p:sp>
        <p:nvSpPr>
          <p:cNvPr id="2" name="TextBox 1"/>
          <p:cNvSpPr txBox="1"/>
          <p:nvPr/>
        </p:nvSpPr>
        <p:spPr>
          <a:xfrm>
            <a:off x="0" y="607856"/>
            <a:ext cx="9144000" cy="6001643"/>
          </a:xfrm>
          <a:prstGeom prst="rect">
            <a:avLst/>
          </a:prstGeom>
          <a:noFill/>
        </p:spPr>
        <p:txBody>
          <a:bodyPr wrap="square" rtlCol="0">
            <a:spAutoFit/>
          </a:bodyPr>
          <a:lstStyle/>
          <a:p>
            <a:pPr marL="342900" indent="-342900">
              <a:buFont typeface="Arial" panose="020B0604020202020204" pitchFamily="34" charset="0"/>
              <a:buChar char="•"/>
            </a:pPr>
            <a:r>
              <a:rPr lang="en-NZ" sz="2400" dirty="0" smtClean="0"/>
              <a:t>All activities will be held onsite.  The one exception is our walk to the lake front, which is approximately 300m away from camp.</a:t>
            </a:r>
          </a:p>
          <a:p>
            <a:pPr marL="342900" indent="-342900">
              <a:buFont typeface="Arial" panose="020B0604020202020204" pitchFamily="34" charset="0"/>
              <a:buChar char="•"/>
            </a:pPr>
            <a:r>
              <a:rPr lang="en-NZ" sz="2400" dirty="0" smtClean="0"/>
              <a:t>MiCamp provide all equipment and instructions for all activities</a:t>
            </a:r>
          </a:p>
          <a:p>
            <a:pPr marL="342900" indent="-342900">
              <a:buFont typeface="Arial" panose="020B0604020202020204" pitchFamily="34" charset="0"/>
              <a:buChar char="•"/>
            </a:pPr>
            <a:r>
              <a:rPr lang="en-NZ" sz="2400" dirty="0" smtClean="0"/>
              <a:t>Some activities will be run by parents and those requiring instructors will be run by fully qualified instructors</a:t>
            </a:r>
            <a:endParaRPr lang="en-NZ" sz="2400" dirty="0"/>
          </a:p>
          <a:p>
            <a:pPr marL="342900" indent="-342900">
              <a:buFont typeface="Arial" panose="020B0604020202020204" pitchFamily="34" charset="0"/>
              <a:buChar char="•"/>
            </a:pPr>
            <a:r>
              <a:rPr lang="en-NZ" sz="2400" dirty="0"/>
              <a:t>Students will be </a:t>
            </a:r>
            <a:r>
              <a:rPr lang="en-NZ" sz="2400" dirty="0" smtClean="0"/>
              <a:t>put into </a:t>
            </a:r>
            <a:r>
              <a:rPr lang="en-NZ" sz="2400" dirty="0"/>
              <a:t>two different groups – a </a:t>
            </a:r>
            <a:r>
              <a:rPr lang="en-NZ" sz="2400" dirty="0" err="1"/>
              <a:t>Tuakana</a:t>
            </a:r>
            <a:r>
              <a:rPr lang="en-NZ" sz="2400" dirty="0"/>
              <a:t> </a:t>
            </a:r>
            <a:r>
              <a:rPr lang="en-NZ" sz="2400" dirty="0" err="1"/>
              <a:t>Teina</a:t>
            </a:r>
            <a:r>
              <a:rPr lang="en-NZ" sz="2400" dirty="0"/>
              <a:t> group (where juniors and seniors are grouped together for activities like Initiatives and Top </a:t>
            </a:r>
            <a:r>
              <a:rPr lang="en-NZ" sz="2400" dirty="0" smtClean="0"/>
              <a:t>Team) </a:t>
            </a:r>
            <a:r>
              <a:rPr lang="en-NZ" sz="2400" dirty="0"/>
              <a:t>and an Activity group for other </a:t>
            </a:r>
            <a:r>
              <a:rPr lang="en-NZ" sz="2400" dirty="0" smtClean="0"/>
              <a:t>junior/senior activities</a:t>
            </a:r>
            <a:endParaRPr lang="en-NZ" sz="2400" dirty="0"/>
          </a:p>
          <a:p>
            <a:pPr marL="342900" indent="-342900">
              <a:buFont typeface="Arial" panose="020B0604020202020204" pitchFamily="34" charset="0"/>
              <a:buChar char="•"/>
            </a:pPr>
            <a:r>
              <a:rPr lang="en-NZ" sz="2400" dirty="0" smtClean="0"/>
              <a:t>Parents </a:t>
            </a:r>
            <a:r>
              <a:rPr lang="en-NZ" sz="2400" dirty="0"/>
              <a:t>will </a:t>
            </a:r>
            <a:r>
              <a:rPr lang="en-NZ" sz="2400" dirty="0" smtClean="0"/>
              <a:t>not be </a:t>
            </a:r>
            <a:r>
              <a:rPr lang="en-NZ" sz="2400" dirty="0"/>
              <a:t>allocated to their own child’s </a:t>
            </a:r>
            <a:r>
              <a:rPr lang="en-NZ" sz="2400" dirty="0" smtClean="0"/>
              <a:t>group/s, </a:t>
            </a:r>
            <a:r>
              <a:rPr lang="en-NZ" sz="2400" dirty="0"/>
              <a:t>however, </a:t>
            </a:r>
            <a:r>
              <a:rPr lang="en-NZ" sz="2400" dirty="0" smtClean="0"/>
              <a:t>when possible times </a:t>
            </a:r>
            <a:r>
              <a:rPr lang="en-NZ" sz="2400" dirty="0"/>
              <a:t>may be arranged for parents to watch their </a:t>
            </a:r>
            <a:r>
              <a:rPr lang="en-NZ" sz="2400" dirty="0" smtClean="0"/>
              <a:t>own child/</a:t>
            </a:r>
            <a:r>
              <a:rPr lang="en-NZ" sz="2400" dirty="0" err="1" smtClean="0"/>
              <a:t>ren</a:t>
            </a:r>
            <a:r>
              <a:rPr lang="en-NZ" sz="2400" dirty="0" smtClean="0"/>
              <a:t> </a:t>
            </a:r>
            <a:r>
              <a:rPr lang="en-NZ" sz="2400" dirty="0"/>
              <a:t>participate in activities with roaming staff and other parents covering their group while they go to </a:t>
            </a:r>
            <a:r>
              <a:rPr lang="en-NZ" sz="2400" dirty="0" smtClean="0"/>
              <a:t>watch</a:t>
            </a:r>
          </a:p>
          <a:p>
            <a:pPr marL="342900" indent="-342900">
              <a:buFont typeface="Arial" panose="020B0604020202020204" pitchFamily="34" charset="0"/>
              <a:buChar char="•"/>
            </a:pPr>
            <a:r>
              <a:rPr lang="en-NZ" sz="2400" dirty="0" smtClean="0"/>
              <a:t>MiCamp provide all the safety documentation for every activity (SOP – Standard Operating Procedures) </a:t>
            </a:r>
          </a:p>
          <a:p>
            <a:pPr marL="342900" indent="-342900">
              <a:buFont typeface="Arial" panose="020B0604020202020204" pitchFamily="34" charset="0"/>
              <a:buChar char="•"/>
            </a:pPr>
            <a:r>
              <a:rPr lang="en-NZ" sz="2400" dirty="0" smtClean="0"/>
              <a:t>All safety procedures and equipment at camp are audited annually</a:t>
            </a:r>
          </a:p>
        </p:txBody>
      </p:sp>
    </p:spTree>
    <p:extLst>
      <p:ext uri="{BB962C8B-B14F-4D97-AF65-F5344CB8AC3E}">
        <p14:creationId xmlns:p14="http://schemas.microsoft.com/office/powerpoint/2010/main" val="40798782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68000">
              <a:schemeClr val="accent6">
                <a:lumMod val="76000"/>
                <a:alpha val="7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43608" y="696003"/>
            <a:ext cx="7145285" cy="5976664"/>
          </a:xfrm>
          <a:prstGeom prst="rect">
            <a:avLst/>
          </a:prstGeom>
        </p:spPr>
      </p:pic>
      <p:sp>
        <p:nvSpPr>
          <p:cNvPr id="5" name="Snip Diagonal Corner Rectangle 4"/>
          <p:cNvSpPr/>
          <p:nvPr/>
        </p:nvSpPr>
        <p:spPr>
          <a:xfrm>
            <a:off x="6488458" y="963358"/>
            <a:ext cx="1008112" cy="504056"/>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solidFill>
                  <a:schemeClr val="bg2"/>
                </a:solidFill>
              </a:rPr>
              <a:t>Juniors</a:t>
            </a:r>
            <a:endParaRPr lang="en-NZ" b="1" dirty="0">
              <a:solidFill>
                <a:schemeClr val="bg2"/>
              </a:solidFill>
            </a:endParaRPr>
          </a:p>
        </p:txBody>
      </p:sp>
      <p:sp>
        <p:nvSpPr>
          <p:cNvPr id="11" name="Snip Diagonal Corner Rectangle 10"/>
          <p:cNvSpPr/>
          <p:nvPr/>
        </p:nvSpPr>
        <p:spPr>
          <a:xfrm>
            <a:off x="7648833" y="973399"/>
            <a:ext cx="1080120" cy="504056"/>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solidFill>
                  <a:schemeClr val="bg2"/>
                </a:solidFill>
              </a:rPr>
              <a:t>Seniors</a:t>
            </a:r>
            <a:endParaRPr lang="en-NZ" b="1" dirty="0">
              <a:solidFill>
                <a:schemeClr val="bg2"/>
              </a:solidFill>
            </a:endParaRPr>
          </a:p>
        </p:txBody>
      </p:sp>
      <p:sp>
        <p:nvSpPr>
          <p:cNvPr id="12" name="Snip Diagonal Corner Rectangle 11"/>
          <p:cNvSpPr/>
          <p:nvPr/>
        </p:nvSpPr>
        <p:spPr>
          <a:xfrm>
            <a:off x="7648833" y="2840438"/>
            <a:ext cx="1080120" cy="504056"/>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solidFill>
                  <a:schemeClr val="bg2"/>
                </a:solidFill>
              </a:rPr>
              <a:t>Seniors</a:t>
            </a:r>
            <a:endParaRPr lang="en-NZ" b="1" dirty="0">
              <a:solidFill>
                <a:schemeClr val="bg2"/>
              </a:solidFill>
            </a:endParaRPr>
          </a:p>
        </p:txBody>
      </p:sp>
      <p:sp>
        <p:nvSpPr>
          <p:cNvPr id="13" name="Snip Diagonal Corner Rectangle 12"/>
          <p:cNvSpPr/>
          <p:nvPr/>
        </p:nvSpPr>
        <p:spPr>
          <a:xfrm>
            <a:off x="7648833" y="4581128"/>
            <a:ext cx="1080120" cy="504056"/>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solidFill>
                  <a:schemeClr val="bg2"/>
                </a:solidFill>
              </a:rPr>
              <a:t>Seniors</a:t>
            </a:r>
            <a:endParaRPr lang="en-NZ" b="1" dirty="0">
              <a:solidFill>
                <a:schemeClr val="bg2"/>
              </a:solidFill>
            </a:endParaRPr>
          </a:p>
        </p:txBody>
      </p:sp>
      <p:sp>
        <p:nvSpPr>
          <p:cNvPr id="14" name="Snip Diagonal Corner Rectangle 13"/>
          <p:cNvSpPr/>
          <p:nvPr/>
        </p:nvSpPr>
        <p:spPr>
          <a:xfrm>
            <a:off x="7648833" y="6168611"/>
            <a:ext cx="1080120" cy="504056"/>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solidFill>
                  <a:schemeClr val="bg2"/>
                </a:solidFill>
              </a:rPr>
              <a:t>Seniors</a:t>
            </a:r>
            <a:endParaRPr lang="en-NZ" b="1" dirty="0">
              <a:solidFill>
                <a:schemeClr val="bg2"/>
              </a:solidFill>
            </a:endParaRPr>
          </a:p>
        </p:txBody>
      </p:sp>
      <p:sp>
        <p:nvSpPr>
          <p:cNvPr id="7" name="TextBox 6"/>
          <p:cNvSpPr txBox="1"/>
          <p:nvPr/>
        </p:nvSpPr>
        <p:spPr>
          <a:xfrm>
            <a:off x="2239986" y="-38476"/>
            <a:ext cx="4752528" cy="646331"/>
          </a:xfrm>
          <a:prstGeom prst="rect">
            <a:avLst/>
          </a:prstGeom>
          <a:noFill/>
        </p:spPr>
        <p:txBody>
          <a:bodyPr wrap="square" rtlCol="0">
            <a:spAutoFit/>
          </a:bodyPr>
          <a:lstStyle/>
          <a:p>
            <a:pPr algn="ctr"/>
            <a:r>
              <a:rPr lang="en-NZ" sz="3600" dirty="0" smtClean="0">
                <a:solidFill>
                  <a:schemeClr val="bg1"/>
                </a:solidFill>
              </a:rPr>
              <a:t>Activities</a:t>
            </a:r>
            <a:endParaRPr lang="en-NZ" sz="3600" dirty="0">
              <a:solidFill>
                <a:schemeClr val="bg1"/>
              </a:solidFill>
            </a:endParaRPr>
          </a:p>
        </p:txBody>
      </p:sp>
    </p:spTree>
    <p:extLst>
      <p:ext uri="{BB962C8B-B14F-4D97-AF65-F5344CB8AC3E}">
        <p14:creationId xmlns:p14="http://schemas.microsoft.com/office/powerpoint/2010/main" val="12736621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68000">
              <a:schemeClr val="accent6">
                <a:lumMod val="76000"/>
                <a:alpha val="7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332656"/>
            <a:ext cx="3707904" cy="278092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359278"/>
            <a:ext cx="3672408" cy="275430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5512" y="3501008"/>
            <a:ext cx="4103440" cy="3077580"/>
          </a:xfrm>
          <a:prstGeom prst="rect">
            <a:avLst/>
          </a:prstGeom>
        </p:spPr>
      </p:pic>
    </p:spTree>
    <p:extLst>
      <p:ext uri="{BB962C8B-B14F-4D97-AF65-F5344CB8AC3E}">
        <p14:creationId xmlns:p14="http://schemas.microsoft.com/office/powerpoint/2010/main" val="3187437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68000">
              <a:schemeClr val="accent6">
                <a:lumMod val="76000"/>
                <a:alpha val="7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6590" y="-171400"/>
            <a:ext cx="8964488" cy="4032448"/>
          </a:xfrm>
        </p:spPr>
        <p:txBody>
          <a:bodyPr>
            <a:noAutofit/>
          </a:bodyPr>
          <a:lstStyle/>
          <a:p>
            <a:r>
              <a:rPr lang="en-NZ" sz="2800" dirty="0"/>
              <a:t>MiCamp </a:t>
            </a:r>
            <a:r>
              <a:rPr lang="en-NZ" sz="2800" dirty="0" err="1"/>
              <a:t>Taupo</a:t>
            </a:r>
            <a:r>
              <a:rPr lang="en-NZ" sz="2800" dirty="0"/>
              <a:t> is surrounded by a tranquil native bush setting a very short walk from the edge of The Great Lake, 30 minutes south of </a:t>
            </a:r>
            <a:r>
              <a:rPr lang="en-NZ" sz="2800" dirty="0" err="1"/>
              <a:t>Taupo</a:t>
            </a:r>
            <a:r>
              <a:rPr lang="en-NZ" sz="2800" dirty="0"/>
              <a:t> township.</a:t>
            </a:r>
            <a:br>
              <a:rPr lang="en-NZ" sz="2800" dirty="0"/>
            </a:br>
            <a:r>
              <a:rPr lang="en-NZ" sz="2800" dirty="0" smtClean="0"/>
              <a:t>There </a:t>
            </a:r>
            <a:r>
              <a:rPr lang="en-NZ" sz="2800" dirty="0"/>
              <a:t>are many exciting activities available at MiCamp </a:t>
            </a:r>
            <a:r>
              <a:rPr lang="en-NZ" sz="2800" dirty="0" err="1"/>
              <a:t>Taupo</a:t>
            </a:r>
            <a:r>
              <a:rPr lang="en-NZ" sz="2800" dirty="0"/>
              <a:t>. We have programmes that include physical challenges, life skills, leadership development and outdoor education programmes that promote an appreciation of the natural NZ environment surrounding our camp.</a:t>
            </a:r>
          </a:p>
        </p:txBody>
      </p:sp>
      <p:pic>
        <p:nvPicPr>
          <p:cNvPr id="6" name="Picture 5"/>
          <p:cNvPicPr>
            <a:picLocks noChangeAspect="1"/>
          </p:cNvPicPr>
          <p:nvPr/>
        </p:nvPicPr>
        <p:blipFill>
          <a:blip r:embed="rId2"/>
          <a:stretch>
            <a:fillRect/>
          </a:stretch>
        </p:blipFill>
        <p:spPr>
          <a:xfrm>
            <a:off x="1942550" y="3717032"/>
            <a:ext cx="5112568" cy="3023995"/>
          </a:xfrm>
          <a:prstGeom prst="rect">
            <a:avLst/>
          </a:prstGeom>
        </p:spPr>
      </p:pic>
    </p:spTree>
    <p:extLst>
      <p:ext uri="{BB962C8B-B14F-4D97-AF65-F5344CB8AC3E}">
        <p14:creationId xmlns:p14="http://schemas.microsoft.com/office/powerpoint/2010/main" val="1051214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68000">
              <a:schemeClr val="accent6">
                <a:lumMod val="76000"/>
                <a:alpha val="7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5616" y="363100"/>
            <a:ext cx="6984776" cy="6175897"/>
          </a:xfrm>
          <a:prstGeom prst="rect">
            <a:avLst/>
          </a:prstGeom>
        </p:spPr>
      </p:pic>
      <p:sp>
        <p:nvSpPr>
          <p:cNvPr id="5" name="Snip Diagonal Corner Rectangle 4"/>
          <p:cNvSpPr/>
          <p:nvPr/>
        </p:nvSpPr>
        <p:spPr>
          <a:xfrm>
            <a:off x="7560332" y="1259654"/>
            <a:ext cx="1080120" cy="504056"/>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solidFill>
                  <a:schemeClr val="bg2"/>
                </a:solidFill>
              </a:rPr>
              <a:t>Seniors</a:t>
            </a:r>
            <a:endParaRPr lang="en-NZ" b="1" dirty="0">
              <a:solidFill>
                <a:schemeClr val="bg2"/>
              </a:solidFill>
            </a:endParaRPr>
          </a:p>
        </p:txBody>
      </p:sp>
      <p:sp>
        <p:nvSpPr>
          <p:cNvPr id="6" name="Snip Diagonal Corner Rectangle 5"/>
          <p:cNvSpPr/>
          <p:nvPr/>
        </p:nvSpPr>
        <p:spPr>
          <a:xfrm>
            <a:off x="6465315" y="1301218"/>
            <a:ext cx="1008112" cy="504056"/>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solidFill>
                  <a:schemeClr val="bg2"/>
                </a:solidFill>
              </a:rPr>
              <a:t>Juniors</a:t>
            </a:r>
            <a:endParaRPr lang="en-NZ" b="1" dirty="0">
              <a:solidFill>
                <a:schemeClr val="bg2"/>
              </a:solidFill>
            </a:endParaRPr>
          </a:p>
        </p:txBody>
      </p:sp>
      <p:sp>
        <p:nvSpPr>
          <p:cNvPr id="7" name="Snip Diagonal Corner Rectangle 6"/>
          <p:cNvSpPr/>
          <p:nvPr/>
        </p:nvSpPr>
        <p:spPr>
          <a:xfrm>
            <a:off x="6552220" y="5877272"/>
            <a:ext cx="1008112" cy="504056"/>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solidFill>
                  <a:schemeClr val="bg2"/>
                </a:solidFill>
              </a:rPr>
              <a:t>Juniors</a:t>
            </a:r>
            <a:endParaRPr lang="en-NZ" b="1" dirty="0">
              <a:solidFill>
                <a:schemeClr val="bg2"/>
              </a:solidFill>
            </a:endParaRPr>
          </a:p>
        </p:txBody>
      </p:sp>
      <p:sp>
        <p:nvSpPr>
          <p:cNvPr id="8" name="Snip Diagonal Corner Rectangle 7"/>
          <p:cNvSpPr/>
          <p:nvPr/>
        </p:nvSpPr>
        <p:spPr>
          <a:xfrm>
            <a:off x="7611233" y="2492896"/>
            <a:ext cx="1080120" cy="504056"/>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solidFill>
                  <a:schemeClr val="bg2"/>
                </a:solidFill>
              </a:rPr>
              <a:t>Seniors</a:t>
            </a:r>
            <a:endParaRPr lang="en-NZ" b="1" dirty="0">
              <a:solidFill>
                <a:schemeClr val="bg2"/>
              </a:solidFill>
            </a:endParaRPr>
          </a:p>
        </p:txBody>
      </p:sp>
      <p:sp>
        <p:nvSpPr>
          <p:cNvPr id="9" name="Snip Diagonal Corner Rectangle 8"/>
          <p:cNvSpPr/>
          <p:nvPr/>
        </p:nvSpPr>
        <p:spPr>
          <a:xfrm>
            <a:off x="7560332" y="4797152"/>
            <a:ext cx="1080120" cy="504056"/>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solidFill>
                  <a:schemeClr val="bg2"/>
                </a:solidFill>
              </a:rPr>
              <a:t>Seniors</a:t>
            </a:r>
            <a:endParaRPr lang="en-NZ" b="1" dirty="0">
              <a:solidFill>
                <a:schemeClr val="bg2"/>
              </a:solidFill>
            </a:endParaRPr>
          </a:p>
        </p:txBody>
      </p:sp>
      <p:sp>
        <p:nvSpPr>
          <p:cNvPr id="10" name="Snip Diagonal Corner Rectangle 9"/>
          <p:cNvSpPr/>
          <p:nvPr/>
        </p:nvSpPr>
        <p:spPr>
          <a:xfrm>
            <a:off x="7611233" y="5877272"/>
            <a:ext cx="1080120" cy="504056"/>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solidFill>
                  <a:schemeClr val="bg2"/>
                </a:solidFill>
              </a:rPr>
              <a:t>Seniors</a:t>
            </a:r>
            <a:endParaRPr lang="en-NZ" b="1" dirty="0">
              <a:solidFill>
                <a:schemeClr val="bg2"/>
              </a:solidFill>
            </a:endParaRPr>
          </a:p>
        </p:txBody>
      </p:sp>
    </p:spTree>
    <p:extLst>
      <p:ext uri="{BB962C8B-B14F-4D97-AF65-F5344CB8AC3E}">
        <p14:creationId xmlns:p14="http://schemas.microsoft.com/office/powerpoint/2010/main" val="37234420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68000">
              <a:schemeClr val="accent6">
                <a:lumMod val="76000"/>
                <a:alpha val="7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7" y="260648"/>
            <a:ext cx="3426940" cy="257020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3911908"/>
            <a:ext cx="3426941" cy="257020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5260" y="3911908"/>
            <a:ext cx="3366427" cy="252482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5262" y="306034"/>
            <a:ext cx="3366425" cy="2524819"/>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6837" y="2305168"/>
            <a:ext cx="2884062" cy="2163047"/>
          </a:xfrm>
          <a:prstGeom prst="rect">
            <a:avLst/>
          </a:prstGeom>
        </p:spPr>
      </p:pic>
    </p:spTree>
    <p:extLst>
      <p:ext uri="{BB962C8B-B14F-4D97-AF65-F5344CB8AC3E}">
        <p14:creationId xmlns:p14="http://schemas.microsoft.com/office/powerpoint/2010/main" val="33726663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68000">
              <a:schemeClr val="accent6">
                <a:lumMod val="76000"/>
                <a:alpha val="7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5616" y="188640"/>
            <a:ext cx="6768752" cy="6338990"/>
          </a:xfrm>
          <a:prstGeom prst="rect">
            <a:avLst/>
          </a:prstGeom>
        </p:spPr>
      </p:pic>
      <p:sp>
        <p:nvSpPr>
          <p:cNvPr id="3" name="Snip Diagonal Corner Rectangle 2"/>
          <p:cNvSpPr/>
          <p:nvPr/>
        </p:nvSpPr>
        <p:spPr>
          <a:xfrm>
            <a:off x="7524328" y="1052736"/>
            <a:ext cx="1080120" cy="504056"/>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solidFill>
                  <a:schemeClr val="bg2"/>
                </a:solidFill>
              </a:rPr>
              <a:t>Seniors</a:t>
            </a:r>
            <a:endParaRPr lang="en-NZ" b="1" dirty="0">
              <a:solidFill>
                <a:schemeClr val="bg2"/>
              </a:solidFill>
            </a:endParaRPr>
          </a:p>
        </p:txBody>
      </p:sp>
      <p:sp>
        <p:nvSpPr>
          <p:cNvPr id="4" name="Snip Diagonal Corner Rectangle 3"/>
          <p:cNvSpPr/>
          <p:nvPr/>
        </p:nvSpPr>
        <p:spPr>
          <a:xfrm>
            <a:off x="7524328" y="2854079"/>
            <a:ext cx="1080120" cy="504056"/>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solidFill>
                  <a:schemeClr val="bg2"/>
                </a:solidFill>
              </a:rPr>
              <a:t>Seniors</a:t>
            </a:r>
            <a:endParaRPr lang="en-NZ" b="1" dirty="0">
              <a:solidFill>
                <a:schemeClr val="bg2"/>
              </a:solidFill>
            </a:endParaRPr>
          </a:p>
        </p:txBody>
      </p:sp>
      <p:sp>
        <p:nvSpPr>
          <p:cNvPr id="5" name="Snip Diagonal Corner Rectangle 4"/>
          <p:cNvSpPr/>
          <p:nvPr/>
        </p:nvSpPr>
        <p:spPr>
          <a:xfrm>
            <a:off x="7524328" y="4638266"/>
            <a:ext cx="1080120" cy="504056"/>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solidFill>
                  <a:schemeClr val="bg2"/>
                </a:solidFill>
              </a:rPr>
              <a:t>Seniors</a:t>
            </a:r>
            <a:endParaRPr lang="en-NZ" b="1" dirty="0">
              <a:solidFill>
                <a:schemeClr val="bg2"/>
              </a:solidFill>
            </a:endParaRPr>
          </a:p>
        </p:txBody>
      </p:sp>
      <p:sp>
        <p:nvSpPr>
          <p:cNvPr id="6" name="Snip Diagonal Corner Rectangle 5"/>
          <p:cNvSpPr/>
          <p:nvPr/>
        </p:nvSpPr>
        <p:spPr>
          <a:xfrm>
            <a:off x="7530752" y="5918397"/>
            <a:ext cx="1080120" cy="504056"/>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solidFill>
                  <a:schemeClr val="bg2"/>
                </a:solidFill>
              </a:rPr>
              <a:t>Seniors</a:t>
            </a:r>
            <a:endParaRPr lang="en-NZ" b="1" dirty="0">
              <a:solidFill>
                <a:schemeClr val="bg2"/>
              </a:solidFill>
            </a:endParaRPr>
          </a:p>
        </p:txBody>
      </p:sp>
      <p:sp>
        <p:nvSpPr>
          <p:cNvPr id="7" name="Snip Diagonal Corner Rectangle 6"/>
          <p:cNvSpPr/>
          <p:nvPr/>
        </p:nvSpPr>
        <p:spPr>
          <a:xfrm>
            <a:off x="6300192" y="2854079"/>
            <a:ext cx="1008112" cy="504056"/>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solidFill>
                  <a:schemeClr val="bg2"/>
                </a:solidFill>
              </a:rPr>
              <a:t>Juniors</a:t>
            </a:r>
            <a:endParaRPr lang="en-NZ" b="1" dirty="0">
              <a:solidFill>
                <a:schemeClr val="bg2"/>
              </a:solidFill>
            </a:endParaRPr>
          </a:p>
        </p:txBody>
      </p:sp>
      <p:sp>
        <p:nvSpPr>
          <p:cNvPr id="8" name="Snip Diagonal Corner Rectangle 7"/>
          <p:cNvSpPr/>
          <p:nvPr/>
        </p:nvSpPr>
        <p:spPr>
          <a:xfrm>
            <a:off x="6306616" y="5920834"/>
            <a:ext cx="1008112" cy="504056"/>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solidFill>
                  <a:schemeClr val="bg2"/>
                </a:solidFill>
              </a:rPr>
              <a:t>Juniors</a:t>
            </a:r>
            <a:endParaRPr lang="en-NZ" b="1" dirty="0">
              <a:solidFill>
                <a:schemeClr val="bg2"/>
              </a:solidFill>
            </a:endParaRPr>
          </a:p>
        </p:txBody>
      </p:sp>
    </p:spTree>
    <p:extLst>
      <p:ext uri="{BB962C8B-B14F-4D97-AF65-F5344CB8AC3E}">
        <p14:creationId xmlns:p14="http://schemas.microsoft.com/office/powerpoint/2010/main" val="41007785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68000">
              <a:schemeClr val="accent6">
                <a:lumMod val="76000"/>
                <a:alpha val="7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428424"/>
            <a:ext cx="4032448" cy="302433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428424"/>
            <a:ext cx="4067944" cy="305095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1773" y="3638607"/>
            <a:ext cx="4056451" cy="3042338"/>
          </a:xfrm>
          <a:prstGeom prst="rect">
            <a:avLst/>
          </a:prstGeom>
        </p:spPr>
      </p:pic>
    </p:spTree>
    <p:extLst>
      <p:ext uri="{BB962C8B-B14F-4D97-AF65-F5344CB8AC3E}">
        <p14:creationId xmlns:p14="http://schemas.microsoft.com/office/powerpoint/2010/main" val="16145751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68000">
              <a:schemeClr val="accent6">
                <a:lumMod val="76000"/>
                <a:alpha val="7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1600" y="363100"/>
            <a:ext cx="7207165" cy="6048672"/>
          </a:xfrm>
          <a:prstGeom prst="rect">
            <a:avLst/>
          </a:prstGeom>
        </p:spPr>
      </p:pic>
      <p:sp>
        <p:nvSpPr>
          <p:cNvPr id="3" name="Snip Diagonal Corner Rectangle 2"/>
          <p:cNvSpPr/>
          <p:nvPr/>
        </p:nvSpPr>
        <p:spPr>
          <a:xfrm>
            <a:off x="6444208" y="1598355"/>
            <a:ext cx="1008112" cy="504056"/>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solidFill>
                  <a:schemeClr val="bg2"/>
                </a:solidFill>
              </a:rPr>
              <a:t>Juniors</a:t>
            </a:r>
            <a:endParaRPr lang="en-NZ" b="1" dirty="0">
              <a:solidFill>
                <a:schemeClr val="bg2"/>
              </a:solidFill>
            </a:endParaRPr>
          </a:p>
        </p:txBody>
      </p:sp>
      <p:sp>
        <p:nvSpPr>
          <p:cNvPr id="4" name="Snip Diagonal Corner Rectangle 3"/>
          <p:cNvSpPr/>
          <p:nvPr/>
        </p:nvSpPr>
        <p:spPr>
          <a:xfrm>
            <a:off x="7638705" y="1556792"/>
            <a:ext cx="1080120" cy="504056"/>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solidFill>
                  <a:schemeClr val="bg2"/>
                </a:solidFill>
              </a:rPr>
              <a:t>Seniors</a:t>
            </a:r>
            <a:endParaRPr lang="en-NZ" b="1" dirty="0">
              <a:solidFill>
                <a:schemeClr val="bg2"/>
              </a:solidFill>
            </a:endParaRPr>
          </a:p>
        </p:txBody>
      </p:sp>
      <p:sp>
        <p:nvSpPr>
          <p:cNvPr id="5" name="Snip Diagonal Corner Rectangle 4"/>
          <p:cNvSpPr/>
          <p:nvPr/>
        </p:nvSpPr>
        <p:spPr>
          <a:xfrm>
            <a:off x="7636745" y="3753036"/>
            <a:ext cx="1080120" cy="504056"/>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solidFill>
                  <a:schemeClr val="bg2"/>
                </a:solidFill>
              </a:rPr>
              <a:t>Seniors</a:t>
            </a:r>
            <a:endParaRPr lang="en-NZ" b="1" dirty="0">
              <a:solidFill>
                <a:schemeClr val="bg2"/>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5140440"/>
            <a:ext cx="620688" cy="620688"/>
          </a:xfrm>
          <a:prstGeom prst="rect">
            <a:avLst/>
          </a:prstGeom>
        </p:spPr>
      </p:pic>
    </p:spTree>
    <p:extLst>
      <p:ext uri="{BB962C8B-B14F-4D97-AF65-F5344CB8AC3E}">
        <p14:creationId xmlns:p14="http://schemas.microsoft.com/office/powerpoint/2010/main" val="8469200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68000">
              <a:schemeClr val="accent6">
                <a:lumMod val="76000"/>
                <a:alpha val="7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7584" y="404664"/>
            <a:ext cx="7573572" cy="5976664"/>
          </a:xfrm>
          <a:prstGeom prst="rect">
            <a:avLst/>
          </a:prstGeom>
        </p:spPr>
      </p:pic>
      <p:sp>
        <p:nvSpPr>
          <p:cNvPr id="3" name="Snip Diagonal Corner Rectangle 2"/>
          <p:cNvSpPr/>
          <p:nvPr/>
        </p:nvSpPr>
        <p:spPr>
          <a:xfrm>
            <a:off x="7668344" y="3933056"/>
            <a:ext cx="1080120" cy="504056"/>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solidFill>
                  <a:schemeClr val="bg2"/>
                </a:solidFill>
              </a:rPr>
              <a:t>Seniors</a:t>
            </a:r>
            <a:endParaRPr lang="en-NZ" b="1" dirty="0">
              <a:solidFill>
                <a:schemeClr val="bg2"/>
              </a:solidFill>
            </a:endParaRPr>
          </a:p>
        </p:txBody>
      </p:sp>
      <p:sp>
        <p:nvSpPr>
          <p:cNvPr id="4" name="Snip Diagonal Corner Rectangle 3"/>
          <p:cNvSpPr/>
          <p:nvPr/>
        </p:nvSpPr>
        <p:spPr>
          <a:xfrm>
            <a:off x="7668344" y="5851911"/>
            <a:ext cx="1080120" cy="504056"/>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solidFill>
                  <a:schemeClr val="bg2"/>
                </a:solidFill>
              </a:rPr>
              <a:t>Seniors</a:t>
            </a:r>
            <a:endParaRPr lang="en-NZ" b="1" dirty="0">
              <a:solidFill>
                <a:schemeClr val="bg2"/>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7776" y="1052736"/>
            <a:ext cx="620688" cy="620688"/>
          </a:xfrm>
          <a:prstGeom prst="rect">
            <a:avLst/>
          </a:prstGeom>
        </p:spPr>
      </p:pic>
    </p:spTree>
    <p:extLst>
      <p:ext uri="{BB962C8B-B14F-4D97-AF65-F5344CB8AC3E}">
        <p14:creationId xmlns:p14="http://schemas.microsoft.com/office/powerpoint/2010/main" val="16487637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68000">
              <a:schemeClr val="accent6">
                <a:lumMod val="76000"/>
                <a:alpha val="7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404664"/>
            <a:ext cx="3971933" cy="29789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059" y="3383614"/>
            <a:ext cx="4187957" cy="3140968"/>
          </a:xfrm>
          <a:prstGeom prst="rect">
            <a:avLst/>
          </a:prstGeom>
        </p:spPr>
      </p:pic>
    </p:spTree>
    <p:extLst>
      <p:ext uri="{BB962C8B-B14F-4D97-AF65-F5344CB8AC3E}">
        <p14:creationId xmlns:p14="http://schemas.microsoft.com/office/powerpoint/2010/main" val="37109142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68000">
              <a:schemeClr val="accent6">
                <a:lumMod val="76000"/>
                <a:alpha val="7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0396" y="332656"/>
            <a:ext cx="7637254" cy="6192688"/>
          </a:xfrm>
          <a:prstGeom prst="rect">
            <a:avLst/>
          </a:prstGeom>
        </p:spPr>
      </p:pic>
      <p:sp>
        <p:nvSpPr>
          <p:cNvPr id="3" name="Snip Diagonal Corner Rectangle 2"/>
          <p:cNvSpPr/>
          <p:nvPr/>
        </p:nvSpPr>
        <p:spPr>
          <a:xfrm>
            <a:off x="7668344" y="1268760"/>
            <a:ext cx="1080120" cy="504056"/>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solidFill>
                  <a:schemeClr val="bg2"/>
                </a:solidFill>
              </a:rPr>
              <a:t>Seniors</a:t>
            </a:r>
            <a:endParaRPr lang="en-NZ" b="1" dirty="0">
              <a:solidFill>
                <a:schemeClr val="bg2"/>
              </a:solidFill>
            </a:endParaRPr>
          </a:p>
        </p:txBody>
      </p:sp>
      <p:sp>
        <p:nvSpPr>
          <p:cNvPr id="4" name="Snip Diagonal Corner Rectangle 3"/>
          <p:cNvSpPr/>
          <p:nvPr/>
        </p:nvSpPr>
        <p:spPr>
          <a:xfrm>
            <a:off x="7668344" y="2735885"/>
            <a:ext cx="1080120" cy="504056"/>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solidFill>
                  <a:schemeClr val="bg2"/>
                </a:solidFill>
              </a:rPr>
              <a:t>Seniors</a:t>
            </a:r>
            <a:endParaRPr lang="en-NZ" b="1" dirty="0">
              <a:solidFill>
                <a:schemeClr val="bg2"/>
              </a:solidFill>
            </a:endParaRPr>
          </a:p>
        </p:txBody>
      </p:sp>
      <p:sp>
        <p:nvSpPr>
          <p:cNvPr id="5" name="Snip Diagonal Corner Rectangle 4"/>
          <p:cNvSpPr/>
          <p:nvPr/>
        </p:nvSpPr>
        <p:spPr>
          <a:xfrm>
            <a:off x="7668344" y="3950982"/>
            <a:ext cx="1080120" cy="504056"/>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solidFill>
                  <a:schemeClr val="bg2"/>
                </a:solidFill>
              </a:rPr>
              <a:t>Seniors</a:t>
            </a:r>
            <a:endParaRPr lang="en-NZ" b="1" dirty="0">
              <a:solidFill>
                <a:schemeClr val="bg2"/>
              </a:solidFill>
            </a:endParaRPr>
          </a:p>
        </p:txBody>
      </p:sp>
      <p:sp>
        <p:nvSpPr>
          <p:cNvPr id="6" name="Snip Diagonal Corner Rectangle 5"/>
          <p:cNvSpPr/>
          <p:nvPr/>
        </p:nvSpPr>
        <p:spPr>
          <a:xfrm>
            <a:off x="7668344" y="5805264"/>
            <a:ext cx="1080120" cy="504056"/>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solidFill>
                  <a:schemeClr val="bg2"/>
                </a:solidFill>
              </a:rPr>
              <a:t>Seniors</a:t>
            </a:r>
            <a:endParaRPr lang="en-NZ" b="1" dirty="0">
              <a:solidFill>
                <a:schemeClr val="bg2"/>
              </a:solidFill>
            </a:endParaRPr>
          </a:p>
        </p:txBody>
      </p:sp>
      <p:sp>
        <p:nvSpPr>
          <p:cNvPr id="7" name="Snip Diagonal Corner Rectangle 6"/>
          <p:cNvSpPr/>
          <p:nvPr/>
        </p:nvSpPr>
        <p:spPr>
          <a:xfrm>
            <a:off x="6516216" y="3950982"/>
            <a:ext cx="1008112" cy="504056"/>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solidFill>
                  <a:schemeClr val="bg2"/>
                </a:solidFill>
              </a:rPr>
              <a:t>Juniors</a:t>
            </a:r>
            <a:endParaRPr lang="en-NZ" b="1" dirty="0">
              <a:solidFill>
                <a:schemeClr val="bg2"/>
              </a:solidFill>
            </a:endParaRPr>
          </a:p>
        </p:txBody>
      </p:sp>
      <p:sp>
        <p:nvSpPr>
          <p:cNvPr id="8" name="Snip Diagonal Corner Rectangle 7"/>
          <p:cNvSpPr/>
          <p:nvPr/>
        </p:nvSpPr>
        <p:spPr>
          <a:xfrm>
            <a:off x="6516216" y="5805264"/>
            <a:ext cx="1008112" cy="504056"/>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solidFill>
                  <a:schemeClr val="bg2"/>
                </a:solidFill>
              </a:rPr>
              <a:t>Juniors</a:t>
            </a:r>
            <a:endParaRPr lang="en-NZ" b="1" dirty="0">
              <a:solidFill>
                <a:schemeClr val="bg2"/>
              </a:solidFill>
            </a:endParaRPr>
          </a:p>
        </p:txBody>
      </p:sp>
    </p:spTree>
    <p:extLst>
      <p:ext uri="{BB962C8B-B14F-4D97-AF65-F5344CB8AC3E}">
        <p14:creationId xmlns:p14="http://schemas.microsoft.com/office/powerpoint/2010/main" val="38238634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68000">
              <a:schemeClr val="accent6">
                <a:lumMod val="76000"/>
                <a:alpha val="7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3645023"/>
            <a:ext cx="4034764" cy="3026073"/>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5553" y="188640"/>
            <a:ext cx="4034764" cy="302607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340768"/>
            <a:ext cx="4104456" cy="4104456"/>
          </a:xfrm>
          <a:prstGeom prst="rect">
            <a:avLst/>
          </a:prstGeom>
        </p:spPr>
      </p:pic>
    </p:spTree>
    <p:extLst>
      <p:ext uri="{BB962C8B-B14F-4D97-AF65-F5344CB8AC3E}">
        <p14:creationId xmlns:p14="http://schemas.microsoft.com/office/powerpoint/2010/main" val="13780091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68000">
              <a:schemeClr val="accent6">
                <a:lumMod val="76000"/>
                <a:alpha val="7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1"/>
          <p:cNvSpPr txBox="1"/>
          <p:nvPr/>
        </p:nvSpPr>
        <p:spPr>
          <a:xfrm>
            <a:off x="1043608" y="1196752"/>
            <a:ext cx="7272808" cy="3970318"/>
          </a:xfrm>
          <a:prstGeom prst="rect">
            <a:avLst/>
          </a:prstGeom>
          <a:noFill/>
        </p:spPr>
        <p:txBody>
          <a:bodyPr wrap="square" rtlCol="0">
            <a:spAutoFit/>
          </a:bodyPr>
          <a:lstStyle/>
          <a:p>
            <a:pPr algn="ctr"/>
            <a:r>
              <a:rPr lang="en-NZ" b="1" dirty="0" smtClean="0"/>
              <a:t>COSTS</a:t>
            </a:r>
          </a:p>
          <a:p>
            <a:endParaRPr lang="en-NZ" dirty="0"/>
          </a:p>
          <a:p>
            <a:r>
              <a:rPr lang="en-NZ" dirty="0" smtClean="0"/>
              <a:t>All proceeds from the Rural School’s Cross Country Food Stall will go towards reducing camp costs for all students – The PTA will run this fundraising opportunity and will be calling on all attending families to support with this fundraising event</a:t>
            </a:r>
          </a:p>
          <a:p>
            <a:endParaRPr lang="en-NZ" dirty="0" smtClean="0"/>
          </a:p>
          <a:p>
            <a:r>
              <a:rPr lang="en-NZ" dirty="0" smtClean="0"/>
              <a:t>The PTA have been invited to look at other fundraising options also.  If you have any ideas and/or contacts, please let Helen Duckworth know</a:t>
            </a:r>
          </a:p>
          <a:p>
            <a:endParaRPr lang="en-NZ" dirty="0"/>
          </a:p>
          <a:p>
            <a:r>
              <a:rPr lang="en-NZ" dirty="0" smtClean="0"/>
              <a:t>All camp costs are expected to be paid prior to departure </a:t>
            </a:r>
          </a:p>
          <a:p>
            <a:endParaRPr lang="en-NZ" dirty="0" smtClean="0"/>
          </a:p>
          <a:p>
            <a:r>
              <a:rPr lang="en-NZ" dirty="0" smtClean="0"/>
              <a:t>Please see Sarah-Jane in the office, or Tina-Maree for any questions regarding payment options </a:t>
            </a:r>
            <a:endParaRPr lang="en-NZ" dirty="0"/>
          </a:p>
        </p:txBody>
      </p:sp>
    </p:spTree>
    <p:extLst>
      <p:ext uri="{BB962C8B-B14F-4D97-AF65-F5344CB8AC3E}">
        <p14:creationId xmlns:p14="http://schemas.microsoft.com/office/powerpoint/2010/main" val="2767312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68000">
              <a:schemeClr val="accent6">
                <a:lumMod val="76000"/>
                <a:alpha val="7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NZ"/>
          </a:p>
        </p:txBody>
      </p:sp>
      <p:pic>
        <p:nvPicPr>
          <p:cNvPr id="3" name="Picture 2"/>
          <p:cNvPicPr>
            <a:picLocks noChangeAspect="1"/>
          </p:cNvPicPr>
          <p:nvPr/>
        </p:nvPicPr>
        <p:blipFill>
          <a:blip r:embed="rId2"/>
          <a:stretch>
            <a:fillRect/>
          </a:stretch>
        </p:blipFill>
        <p:spPr>
          <a:xfrm>
            <a:off x="461996" y="620688"/>
            <a:ext cx="8220008" cy="5676801"/>
          </a:xfrm>
          <a:prstGeom prst="rect">
            <a:avLst/>
          </a:prstGeom>
        </p:spPr>
      </p:pic>
    </p:spTree>
    <p:extLst>
      <p:ext uri="{BB962C8B-B14F-4D97-AF65-F5344CB8AC3E}">
        <p14:creationId xmlns:p14="http://schemas.microsoft.com/office/powerpoint/2010/main" val="30071040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68000">
              <a:schemeClr val="accent6">
                <a:lumMod val="76000"/>
                <a:alpha val="7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7416" y="404664"/>
            <a:ext cx="8229600" cy="1143000"/>
          </a:xfrm>
        </p:spPr>
        <p:txBody>
          <a:bodyPr/>
          <a:lstStyle/>
          <a:p>
            <a:r>
              <a:rPr lang="en-NZ" dirty="0" smtClean="0"/>
              <a:t>Any Questions?</a:t>
            </a:r>
            <a:endParaRPr lang="en-NZ" dirty="0"/>
          </a:p>
        </p:txBody>
      </p:sp>
      <p:sp>
        <p:nvSpPr>
          <p:cNvPr id="3" name="Rectangle 2"/>
          <p:cNvSpPr/>
          <p:nvPr/>
        </p:nvSpPr>
        <p:spPr>
          <a:xfrm>
            <a:off x="415752" y="1387106"/>
            <a:ext cx="8352928" cy="523220"/>
          </a:xfrm>
          <a:prstGeom prst="rect">
            <a:avLst/>
          </a:prstGeom>
        </p:spPr>
        <p:txBody>
          <a:bodyPr wrap="square">
            <a:spAutoFit/>
          </a:bodyPr>
          <a:lstStyle/>
          <a:p>
            <a:pPr algn="ctr"/>
            <a:r>
              <a:rPr lang="en-NZ" sz="2800" dirty="0">
                <a:hlinkClick r:id="rId2"/>
              </a:rPr>
              <a:t>http://www.micamp.co.nz/lake-taupo.html</a:t>
            </a:r>
            <a:endParaRPr lang="en-NZ" sz="2800" dirty="0"/>
          </a:p>
        </p:txBody>
      </p:sp>
      <p:pic>
        <p:nvPicPr>
          <p:cNvPr id="4" name="Picture 3"/>
          <p:cNvPicPr>
            <a:picLocks noChangeAspect="1"/>
          </p:cNvPicPr>
          <p:nvPr/>
        </p:nvPicPr>
        <p:blipFill>
          <a:blip r:embed="rId3"/>
          <a:stretch>
            <a:fillRect/>
          </a:stretch>
        </p:blipFill>
        <p:spPr>
          <a:xfrm>
            <a:off x="548866" y="2132856"/>
            <a:ext cx="8086700" cy="3044765"/>
          </a:xfrm>
          <a:prstGeom prst="rect">
            <a:avLst/>
          </a:prstGeom>
        </p:spPr>
      </p:pic>
      <p:sp>
        <p:nvSpPr>
          <p:cNvPr id="5" name="TextBox 4"/>
          <p:cNvSpPr txBox="1"/>
          <p:nvPr/>
        </p:nvSpPr>
        <p:spPr>
          <a:xfrm>
            <a:off x="570748" y="5400151"/>
            <a:ext cx="8012111" cy="923330"/>
          </a:xfrm>
          <a:prstGeom prst="rect">
            <a:avLst/>
          </a:prstGeom>
          <a:noFill/>
        </p:spPr>
        <p:txBody>
          <a:bodyPr wrap="square" rtlCol="0">
            <a:spAutoFit/>
          </a:bodyPr>
          <a:lstStyle/>
          <a:p>
            <a:pPr algn="ctr"/>
            <a:r>
              <a:rPr lang="en-NZ" b="1" dirty="0" smtClean="0"/>
              <a:t>Early in Term 4 there will  be a meeting for all parents who are attending camp.      This meeting will outline everything they need to know about their role as Parent Volunteers.  </a:t>
            </a:r>
            <a:endParaRPr lang="en-NZ" b="1" dirty="0"/>
          </a:p>
        </p:txBody>
      </p:sp>
    </p:spTree>
    <p:extLst>
      <p:ext uri="{BB962C8B-B14F-4D97-AF65-F5344CB8AC3E}">
        <p14:creationId xmlns:p14="http://schemas.microsoft.com/office/powerpoint/2010/main" val="1493738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68000">
              <a:schemeClr val="accent6">
                <a:lumMod val="76000"/>
                <a:alpha val="7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NZ"/>
          </a:p>
        </p:txBody>
      </p:sp>
      <p:pic>
        <p:nvPicPr>
          <p:cNvPr id="4" name="Picture 3"/>
          <p:cNvPicPr>
            <a:picLocks noChangeAspect="1"/>
          </p:cNvPicPr>
          <p:nvPr/>
        </p:nvPicPr>
        <p:blipFill>
          <a:blip r:embed="rId2"/>
          <a:stretch>
            <a:fillRect/>
          </a:stretch>
        </p:blipFill>
        <p:spPr>
          <a:xfrm>
            <a:off x="485986" y="836712"/>
            <a:ext cx="8172028" cy="4963195"/>
          </a:xfrm>
          <a:prstGeom prst="rect">
            <a:avLst/>
          </a:prstGeom>
        </p:spPr>
      </p:pic>
    </p:spTree>
    <p:extLst>
      <p:ext uri="{BB962C8B-B14F-4D97-AF65-F5344CB8AC3E}">
        <p14:creationId xmlns:p14="http://schemas.microsoft.com/office/powerpoint/2010/main" val="1858403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68000">
              <a:schemeClr val="accent6">
                <a:lumMod val="76000"/>
                <a:alpha val="7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NZ"/>
          </a:p>
        </p:txBody>
      </p:sp>
      <p:pic>
        <p:nvPicPr>
          <p:cNvPr id="3" name="Picture 2"/>
          <p:cNvPicPr>
            <a:picLocks noChangeAspect="1"/>
          </p:cNvPicPr>
          <p:nvPr/>
        </p:nvPicPr>
        <p:blipFill>
          <a:blip r:embed="rId2"/>
          <a:stretch>
            <a:fillRect/>
          </a:stretch>
        </p:blipFill>
        <p:spPr>
          <a:xfrm>
            <a:off x="323528" y="836712"/>
            <a:ext cx="8547544" cy="5184576"/>
          </a:xfrm>
          <a:prstGeom prst="rect">
            <a:avLst/>
          </a:prstGeom>
        </p:spPr>
      </p:pic>
    </p:spTree>
    <p:extLst>
      <p:ext uri="{BB962C8B-B14F-4D97-AF65-F5344CB8AC3E}">
        <p14:creationId xmlns:p14="http://schemas.microsoft.com/office/powerpoint/2010/main" val="1550790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68000">
              <a:schemeClr val="accent6">
                <a:lumMod val="76000"/>
                <a:alpha val="7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NZ"/>
          </a:p>
        </p:txBody>
      </p:sp>
      <p:pic>
        <p:nvPicPr>
          <p:cNvPr id="4" name="Picture 3"/>
          <p:cNvPicPr>
            <a:picLocks noChangeAspect="1"/>
          </p:cNvPicPr>
          <p:nvPr/>
        </p:nvPicPr>
        <p:blipFill rotWithShape="1">
          <a:blip r:embed="rId2"/>
          <a:srcRect r="542"/>
          <a:stretch/>
        </p:blipFill>
        <p:spPr>
          <a:xfrm>
            <a:off x="395536" y="836712"/>
            <a:ext cx="8352928" cy="5256584"/>
          </a:xfrm>
          <a:prstGeom prst="rect">
            <a:avLst/>
          </a:prstGeom>
        </p:spPr>
      </p:pic>
    </p:spTree>
    <p:extLst>
      <p:ext uri="{BB962C8B-B14F-4D97-AF65-F5344CB8AC3E}">
        <p14:creationId xmlns:p14="http://schemas.microsoft.com/office/powerpoint/2010/main" val="3325846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68000">
              <a:schemeClr val="accent6">
                <a:lumMod val="76000"/>
                <a:alpha val="7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95736" y="116454"/>
            <a:ext cx="4608512" cy="6605935"/>
          </a:xfrm>
          <a:prstGeom prst="rect">
            <a:avLst/>
          </a:prstGeom>
        </p:spPr>
      </p:pic>
    </p:spTree>
    <p:extLst>
      <p:ext uri="{BB962C8B-B14F-4D97-AF65-F5344CB8AC3E}">
        <p14:creationId xmlns:p14="http://schemas.microsoft.com/office/powerpoint/2010/main" val="743663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68000">
              <a:schemeClr val="accent6">
                <a:lumMod val="76000"/>
                <a:alpha val="7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3528" y="836712"/>
            <a:ext cx="8424456" cy="4968552"/>
          </a:xfrm>
          <a:prstGeom prst="rect">
            <a:avLst/>
          </a:prstGeom>
        </p:spPr>
      </p:pic>
    </p:spTree>
    <p:extLst>
      <p:ext uri="{BB962C8B-B14F-4D97-AF65-F5344CB8AC3E}">
        <p14:creationId xmlns:p14="http://schemas.microsoft.com/office/powerpoint/2010/main" val="2983825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68000">
              <a:schemeClr val="accent6">
                <a:lumMod val="76000"/>
                <a:alpha val="7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5536" y="836712"/>
            <a:ext cx="8424936" cy="5001300"/>
          </a:xfrm>
          <a:prstGeom prst="rect">
            <a:avLst/>
          </a:prstGeom>
        </p:spPr>
      </p:pic>
    </p:spTree>
    <p:extLst>
      <p:ext uri="{BB962C8B-B14F-4D97-AF65-F5344CB8AC3E}">
        <p14:creationId xmlns:p14="http://schemas.microsoft.com/office/powerpoint/2010/main" val="1136031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217</TotalTime>
  <Words>536</Words>
  <Application>Microsoft Office PowerPoint</Application>
  <PresentationFormat>On-screen Show (4:3)</PresentationFormat>
  <Paragraphs>89</Paragraphs>
  <Slides>30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Times New Roman</vt:lpstr>
      <vt:lpstr>Office Theme</vt:lpstr>
      <vt:lpstr> 2019</vt:lpstr>
      <vt:lpstr>MiCamp Taupo is surrounded by a tranquil native bush setting a very short walk from the edge of The Great Lake, 30 minutes south of Taupo township. There are many exciting activities available at MiCamp Taupo. We have programmes that include physical challenges, life skills, leadership development and outdoor education programmes that promote an appreciation of the natural NZ environment surrounding our camp.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vt:lpstr>
    </vt:vector>
  </TitlesOfParts>
  <Company>Te Awamutu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YMCA Camp Adair 2012</dc:title>
  <dc:creator>Anne Mackey</dc:creator>
  <cp:lastModifiedBy>Windows User</cp:lastModifiedBy>
  <cp:revision>29</cp:revision>
  <dcterms:created xsi:type="dcterms:W3CDTF">2012-10-08T06:53:21Z</dcterms:created>
  <dcterms:modified xsi:type="dcterms:W3CDTF">2019-05-28T02:57:34Z</dcterms:modified>
</cp:coreProperties>
</file>